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5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0058400" cy="7772400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712" y="-870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210466" y="685800"/>
            <a:ext cx="4437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12659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159001"/>
            <a:ext cx="8298180" cy="2939838"/>
          </a:xfrm>
        </p:spPr>
        <p:txBody>
          <a:bodyPr anchor="b"/>
          <a:lstStyle>
            <a:lvl1pPr>
              <a:defRPr sz="74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" y="5181600"/>
            <a:ext cx="7107936" cy="120904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1927860" cy="6631728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502920" y="311256"/>
            <a:ext cx="9052499" cy="1295699"/>
          </a:xfrm>
          <a:prstGeom prst="rect">
            <a:avLst/>
          </a:prstGeom>
        </p:spPr>
        <p:txBody>
          <a:bodyPr lIns="108500" tIns="108500" rIns="108500" bIns="108500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5630100"/>
          </a:xfrm>
          <a:prstGeom prst="rect">
            <a:avLst/>
          </a:prstGeom>
        </p:spPr>
        <p:txBody>
          <a:bodyPr lIns="108500" tIns="108500" rIns="108500" bIns="108500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502920" y="311256"/>
            <a:ext cx="9052499" cy="1295699"/>
          </a:xfrm>
          <a:prstGeom prst="rect">
            <a:avLst/>
          </a:prstGeom>
        </p:spPr>
        <p:txBody>
          <a:bodyPr lIns="108500" tIns="108500" rIns="108500" bIns="108500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4394099" cy="5630100"/>
          </a:xfrm>
          <a:prstGeom prst="rect">
            <a:avLst/>
          </a:prstGeom>
        </p:spPr>
        <p:txBody>
          <a:bodyPr lIns="108500" tIns="108500" rIns="108500" bIns="108500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5161501" y="1813559"/>
            <a:ext cx="4394099" cy="5630100"/>
          </a:xfrm>
          <a:prstGeom prst="rect">
            <a:avLst/>
          </a:prstGeom>
        </p:spPr>
        <p:txBody>
          <a:bodyPr lIns="108500" tIns="108500" rIns="108500" bIns="108500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5" y="6217920"/>
            <a:ext cx="8425656" cy="1324187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5" y="4366578"/>
            <a:ext cx="6749256" cy="185134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741018"/>
            <a:ext cx="4023360" cy="520232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1560" y="1741018"/>
            <a:ext cx="4023360" cy="520232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023360" cy="725064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023360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1560" y="1739795"/>
            <a:ext cx="4023360" cy="725064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1560" y="2464859"/>
            <a:ext cx="4023360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1" y="6228283"/>
            <a:ext cx="8549640" cy="673608"/>
          </a:xfrm>
        </p:spPr>
        <p:txBody>
          <a:bodyPr anchor="b"/>
          <a:lstStyle>
            <a:lvl1pPr algn="ctr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" y="6908800"/>
            <a:ext cx="8549641" cy="69088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35280" y="431800"/>
            <a:ext cx="8549640" cy="56018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927" y="6227982"/>
            <a:ext cx="8549640" cy="673909"/>
          </a:xfrm>
        </p:spPr>
        <p:txBody>
          <a:bodyPr anchor="b"/>
          <a:lstStyle>
            <a:lvl1pPr algn="ctr">
              <a:defRPr sz="25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304020" cy="621792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1927" y="6908800"/>
            <a:ext cx="8549640" cy="6943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838200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8382000" cy="5440680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304020" y="0"/>
            <a:ext cx="754380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304020" y="6217920"/>
            <a:ext cx="754380" cy="777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84967" y="6402155"/>
            <a:ext cx="603504" cy="449072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8306147" y="4594691"/>
            <a:ext cx="2682918" cy="40233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265847" y="1871472"/>
            <a:ext cx="2763519" cy="40233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9/1/2014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l" defTabSz="1018824" rtl="0" eaLnBrk="1" latinLnBrk="0" hangingPunct="1">
        <a:spcBef>
          <a:spcPct val="0"/>
        </a:spcBef>
        <a:buNone/>
        <a:defRPr sz="5100" kern="1200" cap="none" spc="-111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82059" indent="-254706" algn="l" defTabSz="1018824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13177" indent="-254706" algn="l" defTabSz="1018824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0707" indent="-254706" algn="l" defTabSz="1018824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354" indent="-254706" algn="l" defTabSz="1018824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32002" indent="-254706" algn="l" defTabSz="1018824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935767" indent="-203765" algn="l" defTabSz="1018824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139531" indent="-203765" algn="l" defTabSz="1018824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343296" indent="-203765" algn="l" defTabSz="1018824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47061" indent="-203765" algn="l" defTabSz="1018824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errasa.alexandre@courrier.uqam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s.uqam.ca/etudiants/integrite-academiqu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accesms.uqam.c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sitel.uqam.ca/Laboratoires/Sciences/Pages/Accueil.aspx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gdac2.uqam.ca/~landry/INF0326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hyperlink" Target="uqam.ca/etudiants" TargetMode="External"/><Relationship Id="rId4" Type="http://schemas.openxmlformats.org/officeDocument/2006/relationships/hyperlink" Target="http://www.codeaccesms.uqam.ca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EC7YW7D-HXrq4-VGIMKb8sVYm01xu-0S8_9gPnv12Mk/viewform?usp=send_for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ctrTitle"/>
          </p:nvPr>
        </p:nvSpPr>
        <p:spPr>
          <a:xfrm>
            <a:off x="754380" y="3279282"/>
            <a:ext cx="8298180" cy="1819557"/>
          </a:xfrm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 dirty="0" smtClean="0"/>
              <a:t>INF0326</a:t>
            </a:r>
            <a:endParaRPr lang="fr" dirty="0"/>
          </a:p>
          <a:p>
            <a:pPr>
              <a:spcBef>
                <a:spcPts val="0"/>
              </a:spcBef>
              <a:buNone/>
            </a:pPr>
            <a:r>
              <a:rPr lang="fr" sz="3000" dirty="0"/>
              <a:t>Outils de bureautique, logiciels et internet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subTitle" idx="1"/>
          </p:nvPr>
        </p:nvSpPr>
        <p:spPr>
          <a:xfrm>
            <a:off x="754380" y="5181600"/>
            <a:ext cx="7107936" cy="1234782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 b="1" dirty="0" smtClean="0"/>
              <a:t>Jean-François Landry</a:t>
            </a:r>
            <a:endParaRPr lang="fr" b="1" dirty="0"/>
          </a:p>
          <a:p>
            <a:pPr lvl="0" rtl="0">
              <a:spcBef>
                <a:spcPts val="0"/>
              </a:spcBef>
              <a:buNone/>
            </a:pPr>
            <a:r>
              <a:rPr lang="fr" dirty="0" smtClean="0">
                <a:solidFill>
                  <a:schemeClr val="hlink"/>
                </a:solidFill>
                <a:hlinkClick r:id="rId3"/>
              </a:rPr>
              <a:t>landry.jean-francois@uqam.ca</a:t>
            </a:r>
            <a:endParaRPr lang="fr" dirty="0">
              <a:solidFill>
                <a:schemeClr val="hlink"/>
              </a:solidFill>
              <a:hlinkClick r:id="rId3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r" dirty="0">
                <a:solidFill>
                  <a:schemeClr val="dk1"/>
                </a:solidFill>
              </a:rPr>
              <a:t>Département d’informatique, UQAM</a:t>
            </a:r>
          </a:p>
        </p:txBody>
      </p:sp>
      <p:sp>
        <p:nvSpPr>
          <p:cNvPr id="35" name="Shape 35"/>
          <p:cNvSpPr txBox="1"/>
          <p:nvPr/>
        </p:nvSpPr>
        <p:spPr>
          <a:xfrm>
            <a:off x="1367125" y="15700"/>
            <a:ext cx="732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spAutoFit/>
          </a:bodyPr>
          <a:lstStyle/>
          <a:p>
            <a:pPr indent="457200">
              <a:spcBef>
                <a:spcPts val="0"/>
              </a:spcBef>
              <a:buNone/>
            </a:pPr>
            <a:r>
              <a:rPr lang="fr" sz="2400" b="1" dirty="0">
                <a:solidFill>
                  <a:srgbClr val="FFFFFF"/>
                </a:solidFill>
              </a:rPr>
              <a:t>Été 2014								Groupe 20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Travaux pratiques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4835768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TP1: </a:t>
            </a:r>
            <a:r>
              <a:rPr lang="fr" dirty="0"/>
              <a:t>É</a:t>
            </a:r>
            <a:r>
              <a:rPr lang="en-US" dirty="0" smtClean="0"/>
              <a:t>criture </a:t>
            </a:r>
            <a:r>
              <a:rPr lang="en-US" dirty="0"/>
              <a:t>d'un document texte avec </a:t>
            </a:r>
            <a:r>
              <a:rPr lang="en-US" dirty="0" smtClean="0"/>
              <a:t>formatage</a:t>
            </a:r>
          </a:p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TP2: </a:t>
            </a:r>
            <a:r>
              <a:rPr lang="en-US" dirty="0" smtClean="0"/>
              <a:t>Recherche </a:t>
            </a:r>
            <a:r>
              <a:rPr lang="en-US" dirty="0"/>
              <a:t>d'informations avec les outils du </a:t>
            </a:r>
            <a:r>
              <a:rPr lang="en-US" dirty="0" smtClean="0"/>
              <a:t>Web</a:t>
            </a:r>
          </a:p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TP3: </a:t>
            </a:r>
            <a:r>
              <a:rPr lang="en-US" dirty="0"/>
              <a:t>Réalisation d'un site </a:t>
            </a:r>
            <a:r>
              <a:rPr lang="en-US" dirty="0" smtClean="0"/>
              <a:t>Web</a:t>
            </a:r>
          </a:p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TP4: </a:t>
            </a:r>
            <a:r>
              <a:rPr lang="en-US" dirty="0"/>
              <a:t>Conception et mise en oeuvre d'un </a:t>
            </a:r>
            <a:r>
              <a:rPr lang="en-US" dirty="0" smtClean="0"/>
              <a:t>chiffrier</a:t>
            </a:r>
          </a:p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TP5: </a:t>
            </a:r>
            <a:r>
              <a:rPr lang="en-US" dirty="0"/>
              <a:t>Réalisation d'une présentation </a:t>
            </a:r>
            <a:r>
              <a:rPr lang="en-US" dirty="0" smtClean="0"/>
              <a:t>électronique</a:t>
            </a:r>
          </a:p>
          <a:p>
            <a:pPr marL="457200" lvl="0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endParaRPr lang="fr-CA" dirty="0"/>
          </a:p>
          <a:p>
            <a:pPr marL="0" lvl="0" indent="0">
              <a:lnSpc>
                <a:spcPct val="150000"/>
              </a:lnSpc>
              <a:buClr>
                <a:schemeClr val="dk1"/>
              </a:buClr>
              <a:buSzPct val="100000"/>
              <a:buNone/>
            </a:pPr>
            <a:r>
              <a:rPr lang="fr-CA" dirty="0" smtClean="0"/>
              <a:t>Doivent  être soumis à partir de votre adresse uqam, sinon ils risquent d’être détruits. </a:t>
            </a:r>
            <a:endParaRPr lang="fr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Plagiat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4035549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Les règlements de l'UQAM sur le plagiat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seront strictement appliqués:</a:t>
            </a:r>
          </a:p>
          <a:p>
            <a:pPr marL="9144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Examens</a:t>
            </a:r>
          </a:p>
          <a:p>
            <a:pPr marL="9144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Travaux pratiques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Pour les détails voir:</a:t>
            </a:r>
          </a:p>
          <a:p>
            <a:pPr lvl="0" algn="ctr">
              <a:buClr>
                <a:schemeClr val="dk1"/>
              </a:buClr>
              <a:buNone/>
            </a:pPr>
            <a:r>
              <a:rPr lang="fr-CA" sz="2400" dirty="0" smtClean="0">
                <a:hlinkClick r:id="rId3"/>
              </a:rPr>
              <a:t>http://www.sciences.uqam.ca/etudiants/integrite-academique.html</a:t>
            </a:r>
            <a:endParaRPr lang="fr-CA" sz="2400" dirty="0"/>
          </a:p>
          <a:p>
            <a:pPr lvl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Accès au laboratoire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6128429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fr" sz="3000" dirty="0"/>
              <a:t>Laboratoire LAMISS (Campus Sciences)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Lundi au Vendredi (08h30 – 23h00)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Samedi et Dimanche (11h00 – 17h00)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Carte étudiante requise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fr" sz="3000" dirty="0"/>
              <a:t>Code </a:t>
            </a:r>
            <a:r>
              <a:rPr lang="fr" sz="3000" dirty="0" smtClean="0"/>
              <a:t>d'accès </a:t>
            </a:r>
            <a:r>
              <a:rPr lang="fr" sz="3000" dirty="0"/>
              <a:t>MS: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Pour ouvrir un session sur les ordinateurs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Il faut l'activer:</a:t>
            </a:r>
          </a:p>
          <a:p>
            <a:pPr lvl="0">
              <a:buClr>
                <a:schemeClr val="dk1"/>
              </a:buClr>
              <a:buSzPct val="36666"/>
              <a:buNone/>
            </a:pPr>
            <a:r>
              <a:rPr lang="en-US" sz="3000" dirty="0" smtClean="0"/>
              <a:t>			</a:t>
            </a:r>
            <a:r>
              <a:rPr lang="en-US" sz="3000" dirty="0" smtClean="0">
                <a:hlinkClick r:id="rId3"/>
              </a:rPr>
              <a:t>www.codeaccesms.uqam.ca</a:t>
            </a:r>
            <a:r>
              <a:rPr lang="en-US" sz="3000" dirty="0">
                <a:hlinkClick r:id="rId3"/>
              </a:rPr>
              <a:t>/</a:t>
            </a:r>
            <a:endParaRPr lang="en-US" sz="30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fr" sz="3000" dirty="0" smtClean="0"/>
              <a:t>Détails </a:t>
            </a:r>
            <a:r>
              <a:rPr lang="fr" sz="3000" dirty="0"/>
              <a:t>sur les laboratoires:</a:t>
            </a:r>
          </a:p>
          <a:p>
            <a:pPr lvl="0" algn="ctr">
              <a:buClr>
                <a:schemeClr val="dk1"/>
              </a:buClr>
              <a:buNone/>
            </a:pPr>
            <a:r>
              <a:rPr lang="en-US" sz="2400" dirty="0">
                <a:hlinkClick r:id="rId4"/>
              </a:rPr>
              <a:t>www.sitel.uqam.ca/Laboratoires/Sciences/Pages/Accueil.aspx</a:t>
            </a:r>
            <a:endParaRPr lang="en-US" sz="2400" dirty="0"/>
          </a:p>
          <a:p>
            <a:pPr lvl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 dirty="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 dirty="0"/>
          </a:p>
          <a:p>
            <a:pPr>
              <a:spcBef>
                <a:spcPts val="0"/>
              </a:spcBef>
              <a:buNone/>
            </a:pPr>
            <a:endParaRPr sz="30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Commençons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3681605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Accédez au site du cours:</a:t>
            </a:r>
          </a:p>
          <a:p>
            <a:pPr lvl="0" algn="ctr">
              <a:buNone/>
            </a:pPr>
            <a:r>
              <a:rPr lang="en-US" dirty="0" smtClean="0"/>
              <a:t>		</a:t>
            </a:r>
            <a:r>
              <a:rPr lang="en-US" dirty="0" smtClean="0">
                <a:hlinkClick r:id="rId3" action="ppaction://hlinkfile"/>
              </a:rPr>
              <a:t>gdac2.uqam.ca</a:t>
            </a:r>
            <a:r>
              <a:rPr lang="en-US" dirty="0">
                <a:hlinkClick r:id="rId3" action="ppaction://hlinkfile"/>
              </a:rPr>
              <a:t>/~landry/INF0326</a:t>
            </a:r>
            <a:endParaRPr lang="en-US" dirty="0"/>
          </a:p>
          <a:p>
            <a:pPr lvl="0" rtl="0">
              <a:spcBef>
                <a:spcPts val="0"/>
              </a:spcBef>
              <a:buNone/>
            </a:pPr>
            <a:endParaRPr dirty="0" smtClean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 smtClean="0"/>
              <a:t>Activez </a:t>
            </a:r>
            <a:r>
              <a:rPr lang="fr" dirty="0"/>
              <a:t>votre CodeMS:</a:t>
            </a:r>
          </a:p>
          <a:p>
            <a:pPr lvl="0" algn="ctr">
              <a:buNone/>
            </a:pPr>
            <a:r>
              <a:rPr lang="en-US" dirty="0">
                <a:hlinkClick r:id="rId4"/>
              </a:rPr>
              <a:t>www.codeaccesms.uqam.ca/</a:t>
            </a:r>
            <a:endParaRPr lang="en-US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Accédez à vos emails:</a:t>
            </a:r>
          </a:p>
          <a:p>
            <a:pPr lvl="0" algn="ctr">
              <a:buClr>
                <a:schemeClr val="dk1"/>
              </a:buClr>
              <a:buNone/>
            </a:pPr>
            <a:r>
              <a:rPr lang="en-US" smtClean="0">
                <a:hlinkClick r:id="rId5" action="ppaction://hlinkfile"/>
              </a:rPr>
              <a:t>uqam.ca/etudiants</a:t>
            </a: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Formulaire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5066600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Remplissez le </a:t>
            </a:r>
            <a:r>
              <a:rPr lang="fr" dirty="0" smtClean="0"/>
              <a:t>formulaire</a:t>
            </a:r>
          </a:p>
          <a:p>
            <a:pPr marL="788318" lvl="1" indent="-4572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dirty="0" smtClean="0">
                <a:hlinkClick r:id="rId3"/>
              </a:rPr>
              <a:t>https://docs.google.com/forms/d/1EC7YW7D-HXrq4-VGIMKb8sVYm01xu-0S8_9gPnv12Mk/viewform?usp=send_form</a:t>
            </a:r>
            <a:endParaRPr lang="fr" dirty="0"/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Non noté et anonyme, soyez honnêtes</a:t>
            </a:r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Pour avoir une idée:</a:t>
            </a:r>
          </a:p>
          <a:p>
            <a:pPr marL="914400" lvl="1" indent="-4064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de vos besoins</a:t>
            </a:r>
          </a:p>
          <a:p>
            <a:pPr marL="914400" lvl="1" indent="-4064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de votre niveau</a:t>
            </a:r>
          </a:p>
          <a:p>
            <a:pPr marL="914400" lvl="1" indent="-4064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de la suite du cours</a:t>
            </a:r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15 minutes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 idx="4294967295"/>
          </p:nvPr>
        </p:nvSpPr>
        <p:spPr>
          <a:xfrm>
            <a:off x="0" y="3238500"/>
            <a:ext cx="9051925" cy="1295400"/>
          </a:xfrm>
          <a:prstGeom prst="rect">
            <a:avLst/>
          </a:prstGeom>
          <a:noFill/>
          <a:ln>
            <a:noFill/>
          </a:ln>
        </p:spPr>
        <p:txBody>
          <a:bodyPr lIns="108500" tIns="108500" rIns="108500" bIns="108500" anchor="ctr" anchorCtr="0">
            <a:sp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" sz="9600"/>
              <a:t>PAUSE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Description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4220214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Initiation à l'utilisation </a:t>
            </a:r>
            <a:r>
              <a:rPr lang="fr" dirty="0"/>
              <a:t>des ordinateurs, à leur système d'exploitation et à certains logiciels d'usage courant.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Utiliser un ordinateur pour : 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Rédiger un texte,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Créer une feuille de calcul,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Concevoir une présentation,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Utiliser des outils de recherche d'information,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Créer et publier des pages Web.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Notions couvertes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3758550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Ordinateur et système d’exploitation</a:t>
            </a:r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Traitement de </a:t>
            </a:r>
            <a:r>
              <a:rPr lang="fr" dirty="0" smtClean="0"/>
              <a:t>texte</a:t>
            </a:r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L’utilisation de l’Internet à des fins de recherche et de communication</a:t>
            </a:r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La création de pages Web</a:t>
            </a:r>
            <a:endParaRPr lang="fr" dirty="0"/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Chiffrier ou tableur</a:t>
            </a:r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L’intégration des documents (texte, chiffrier, Web)</a:t>
            </a:r>
            <a:endParaRPr lang="fr" dirty="0"/>
          </a:p>
          <a:p>
            <a:pPr marL="457200" lvl="0" indent="-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Le logiciel de présentation électronique</a:t>
            </a:r>
            <a:endParaRPr lang="fr" dirty="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Organisation du cours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3681605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15 semaines:</a:t>
            </a:r>
          </a:p>
          <a:p>
            <a:pPr marL="9144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/>
              <a:t>Du </a:t>
            </a:r>
            <a:r>
              <a:rPr lang="fr" smtClean="0"/>
              <a:t>2</a:t>
            </a:r>
            <a:r>
              <a:rPr lang="fr" baseline="30000" smtClean="0"/>
              <a:t>er</a:t>
            </a:r>
            <a:r>
              <a:rPr lang="fr" smtClean="0"/>
              <a:t> </a:t>
            </a:r>
            <a:r>
              <a:rPr lang="fr" dirty="0" smtClean="0"/>
              <a:t>septembre au au 9 décembre</a:t>
            </a:r>
            <a:endParaRPr lang="fr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Cours:</a:t>
            </a:r>
          </a:p>
          <a:p>
            <a:pPr marL="9144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mardi </a:t>
            </a:r>
            <a:r>
              <a:rPr lang="fr" dirty="0" smtClean="0"/>
              <a:t>9h30 </a:t>
            </a:r>
            <a:r>
              <a:rPr lang="fr" dirty="0"/>
              <a:t>– </a:t>
            </a:r>
            <a:r>
              <a:rPr lang="fr" dirty="0" smtClean="0"/>
              <a:t>12h30</a:t>
            </a:r>
            <a:endParaRPr lang="fr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 smtClean="0"/>
              <a:t>Ateliers</a:t>
            </a:r>
            <a:r>
              <a:rPr lang="fr" dirty="0"/>
              <a:t>:</a:t>
            </a:r>
          </a:p>
          <a:p>
            <a:pPr marL="9144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mardi </a:t>
            </a:r>
            <a:r>
              <a:rPr lang="fr" dirty="0" smtClean="0"/>
              <a:t>14h00 </a:t>
            </a:r>
            <a:r>
              <a:rPr lang="fr" dirty="0"/>
              <a:t>– </a:t>
            </a:r>
            <a:r>
              <a:rPr lang="fr" dirty="0" smtClean="0"/>
              <a:t>16h00</a:t>
            </a:r>
            <a:endParaRPr lang="fr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 smtClean="0"/>
              <a:t>2 </a:t>
            </a:r>
            <a:r>
              <a:rPr lang="fr" dirty="0"/>
              <a:t>examens, 5 travaux pratiques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Calendrier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4394099" cy="5066600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</a:t>
            </a:r>
            <a:r>
              <a:rPr lang="fr" sz="3000" baseline="30000" dirty="0" smtClean="0"/>
              <a:t>er</a:t>
            </a:r>
            <a:r>
              <a:rPr lang="fr" sz="3000" dirty="0" smtClean="0"/>
              <a:t> sept.: Plan, Intro inf.</a:t>
            </a:r>
            <a:endParaRPr lang="fr" sz="3000" dirty="0"/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9</a:t>
            </a:r>
            <a:r>
              <a:rPr lang="fr" sz="3000" dirty="0" smtClean="0"/>
              <a:t> sept. : </a:t>
            </a:r>
            <a:r>
              <a:rPr lang="fr" sz="3000" dirty="0"/>
              <a:t>Windows </a:t>
            </a:r>
            <a:r>
              <a:rPr lang="fr" sz="3000" dirty="0" smtClean="0"/>
              <a:t>7/8 </a:t>
            </a:r>
            <a:endParaRPr lang="fr" sz="3000" dirty="0"/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16 sept.: </a:t>
            </a:r>
            <a:r>
              <a:rPr lang="fr" sz="3000" dirty="0"/>
              <a:t>Internet et RI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23 sept.: </a:t>
            </a:r>
            <a:r>
              <a:rPr lang="fr" sz="3000" dirty="0"/>
              <a:t>Trait. texte 1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30 sept.: </a:t>
            </a:r>
            <a:r>
              <a:rPr lang="fr" sz="3000" dirty="0"/>
              <a:t>Trait. texte 2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7 oct.: </a:t>
            </a:r>
            <a:r>
              <a:rPr lang="fr" sz="3000" dirty="0"/>
              <a:t>Trait. texte 3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14 oct.: </a:t>
            </a:r>
            <a:r>
              <a:rPr lang="fr" sz="3000" dirty="0"/>
              <a:t>Examen Intra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5161501" y="1813559"/>
            <a:ext cx="4394099" cy="5759097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21 oct</a:t>
            </a:r>
            <a:r>
              <a:rPr lang="fr" sz="3000" dirty="0"/>
              <a:t>.: Site web 1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28 oct.</a:t>
            </a:r>
            <a:r>
              <a:rPr lang="fr" sz="3000" dirty="0"/>
              <a:t>: Site web 2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4 nov.</a:t>
            </a:r>
            <a:r>
              <a:rPr lang="fr" sz="3000" dirty="0"/>
              <a:t>: Tableur 1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11 nov.</a:t>
            </a:r>
            <a:r>
              <a:rPr lang="fr" sz="3000" dirty="0"/>
              <a:t>: Tableur 2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18 nov.</a:t>
            </a:r>
            <a:r>
              <a:rPr lang="fr" sz="3000" dirty="0"/>
              <a:t>: Tableur 3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25 nov.</a:t>
            </a:r>
            <a:r>
              <a:rPr lang="fr" sz="3000" dirty="0"/>
              <a:t>: Prés. </a:t>
            </a:r>
            <a:r>
              <a:rPr lang="fr" sz="3000" dirty="0" smtClean="0"/>
              <a:t>1</a:t>
            </a:r>
          </a:p>
          <a:p>
            <a:pPr marL="457200" indent="-41910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2 déc.</a:t>
            </a:r>
            <a:r>
              <a:rPr lang="fr" sz="3000" dirty="0"/>
              <a:t>:Prés. 2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 smtClean="0"/>
              <a:t> 9 déc.: </a:t>
            </a:r>
            <a:r>
              <a:rPr lang="fr" sz="3000" dirty="0"/>
              <a:t>Examen Final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Examens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3589273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Deux examens: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/>
              <a:t>Intra: 25 % 			</a:t>
            </a:r>
            <a:r>
              <a:rPr lang="fr" dirty="0" smtClean="0"/>
              <a:t>21 octobre 2014  à 9h30</a:t>
            </a: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77777"/>
              <a:buFont typeface="Courier New"/>
              <a:buChar char="o"/>
            </a:pPr>
            <a:r>
              <a:rPr lang="fr" dirty="0" smtClean="0"/>
              <a:t>Final</a:t>
            </a:r>
            <a:r>
              <a:rPr lang="fr" dirty="0"/>
              <a:t>: 25 % 		</a:t>
            </a:r>
            <a:r>
              <a:rPr lang="fr" dirty="0" smtClean="0"/>
              <a:t>	9 décembre 2014 à 9h30</a:t>
            </a:r>
            <a:endParaRPr lang="fr" dirty="0"/>
          </a:p>
          <a:p>
            <a:pPr marL="0" lvl="0" indent="0" rtl="0">
              <a:spcBef>
                <a:spcPts val="0"/>
              </a:spcBef>
              <a:buNone/>
            </a:pPr>
            <a:endParaRPr dirty="0"/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Partie pratique et théorique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Apportez votre carte étudiante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Au </a:t>
            </a:r>
            <a:r>
              <a:rPr lang="fr" dirty="0" smtClean="0"/>
              <a:t>laboratoire (à confirmer)</a:t>
            </a:r>
            <a:endParaRPr lang="fr" dirty="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Politique d’absence aux examens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502921" y="1813559"/>
            <a:ext cx="8717280" cy="5297432"/>
          </a:xfrm>
          <a:prstGeom prst="rect">
            <a:avLst/>
          </a:prstGeom>
        </p:spPr>
        <p:txBody>
          <a:bodyPr wrap="square" lIns="108500" tIns="108500" rIns="108500" bIns="108500" anchor="t" anchorCtr="0">
            <a:sp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Un étudiant absent à un examen se verra normalement attribuer la note zéro pour cet examen.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Sauf si motif valable: certains arrangements pourront être pris. L'étudiant devra présenter l'un des formulaires prévus à cet effet accompagné des pièces justificatives appropriées (par ex., attestation d'un médecin que l'étudiant était dans l'impossibilité de se présenter à l'examen pour des raisons de santé, lettre de la Cour en cas de participation à un jury).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Politique d’absence aux examens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502921" y="1813559"/>
            <a:ext cx="8793480" cy="4374103"/>
          </a:xfrm>
          <a:prstGeom prst="rect">
            <a:avLst/>
          </a:prstGeom>
        </p:spPr>
        <p:txBody>
          <a:bodyPr wrap="square" lIns="108500" tIns="108500" rIns="108500" bIns="108500" anchor="t" anchorCtr="0">
            <a:sp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sz="3000" dirty="0"/>
              <a:t>Une absence pour cause de conflit d'horaires d'examen n'est pas considérée comme un motif valable d'absence, à moins d'entente préalable avec la direction du programme et l'enseignant durant la période d'annulation des inscriptions avec remboursement : tel qu'indiqué dans le guide d'inscription des étudiants, il est de la responsabilité d'un étudiant de ne s'inscrire qu'à des cours qui ne sont pas en conflit d'horaire.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108500" tIns="108500" rIns="108500" bIns="108500" anchor="b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Travaux pratiques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502920" y="1813559"/>
            <a:ext cx="9052499" cy="4451047"/>
          </a:xfrm>
          <a:prstGeom prst="rect">
            <a:avLst/>
          </a:prstGeom>
        </p:spPr>
        <p:txBody>
          <a:bodyPr lIns="108500" tIns="108500" rIns="108500" bIns="108500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fr" dirty="0"/>
              <a:t>Pratiquer les notions vues en cours</a:t>
            </a:r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5 TPs comptant 10 % </a:t>
            </a:r>
            <a:r>
              <a:rPr lang="fr" dirty="0" smtClean="0"/>
              <a:t>chacun.</a:t>
            </a:r>
            <a:endParaRPr lang="fr" dirty="0"/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50 % de la note au </a:t>
            </a:r>
            <a:r>
              <a:rPr lang="fr" dirty="0" smtClean="0"/>
              <a:t>total.</a:t>
            </a:r>
            <a:endParaRPr lang="fr" dirty="0"/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/>
              <a:t>7 à 15 jours semaines pour la </a:t>
            </a:r>
            <a:r>
              <a:rPr lang="fr" dirty="0" smtClean="0"/>
              <a:t>réalisation.</a:t>
            </a:r>
            <a:endParaRPr lang="fr" dirty="0"/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À </a:t>
            </a:r>
            <a:r>
              <a:rPr lang="fr" dirty="0"/>
              <a:t>faire </a:t>
            </a:r>
            <a:r>
              <a:rPr lang="fr" dirty="0" smtClean="0"/>
              <a:t>seul.</a:t>
            </a:r>
          </a:p>
          <a:p>
            <a:pPr marL="457200" lvl="0" indent="-45720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fr" dirty="0" smtClean="0"/>
              <a:t>Pénalité de 10% par jour de retard. 0 si travail remis plus de 3 jours après la date de remise. </a:t>
            </a:r>
            <a:endParaRPr lang="fr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286</TotalTime>
  <Words>617</Words>
  <Application>Microsoft Office PowerPoint</Application>
  <PresentationFormat>Custom</PresentationFormat>
  <Paragraphs>115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INF0326 Outils de bureautique, logiciels et internet</vt:lpstr>
      <vt:lpstr>Description</vt:lpstr>
      <vt:lpstr>Notions couvertes</vt:lpstr>
      <vt:lpstr>Organisation du cours</vt:lpstr>
      <vt:lpstr>Calendrier</vt:lpstr>
      <vt:lpstr>Examens</vt:lpstr>
      <vt:lpstr>Politique d’absence aux examens</vt:lpstr>
      <vt:lpstr>Politique d’absence aux examens</vt:lpstr>
      <vt:lpstr>Travaux pratiques</vt:lpstr>
      <vt:lpstr>Travaux pratiques</vt:lpstr>
      <vt:lpstr>Plagiat</vt:lpstr>
      <vt:lpstr>Accès au laboratoire</vt:lpstr>
      <vt:lpstr>Commençons</vt:lpstr>
      <vt:lpstr>Formulaire</vt:lpstr>
      <vt:lpstr>PAUSE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INF0326 Outils de bureautique, logiciels et internet</dc:title>
  <dc:creator>Landry</dc:creator>
  <cp:lastModifiedBy>Landry</cp:lastModifiedBy>
  <cp:revision>30</cp:revision>
  <dcterms:modified xsi:type="dcterms:W3CDTF">2014-09-02T01:43:22Z</dcterms:modified>
</cp:coreProperties>
</file>