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5" r:id="rId1"/>
  </p:sldMasterIdLst>
  <p:notesMasterIdLst>
    <p:notesMasterId r:id="rId31"/>
  </p:notesMasterIdLst>
  <p:sldIdLst>
    <p:sldId id="256" r:id="rId2"/>
    <p:sldId id="257" r:id="rId3"/>
    <p:sldId id="258" r:id="rId4"/>
    <p:sldId id="259" r:id="rId5"/>
    <p:sldId id="260" r:id="rId6"/>
    <p:sldId id="284" r:id="rId7"/>
    <p:sldId id="281" r:id="rId8"/>
    <p:sldId id="261" r:id="rId9"/>
    <p:sldId id="262" r:id="rId10"/>
    <p:sldId id="263" r:id="rId11"/>
    <p:sldId id="282"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85" r:id="rId28"/>
    <p:sldId id="280" r:id="rId29"/>
    <p:sldId id="279" r:id="rId30"/>
  </p:sldIdLst>
  <p:sldSz cx="10058400" cy="77724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7904CF9-DE43-4188-AAD2-672D5CCFA2BC}">
  <a:tblStyle styleId="{17904CF9-DE43-4188-AAD2-672D5CCFA2BC}"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59" autoAdjust="0"/>
    <p:restoredTop sz="80664" autoAdjust="0"/>
  </p:normalViewPr>
  <p:slideViewPr>
    <p:cSldViewPr>
      <p:cViewPr>
        <p:scale>
          <a:sx n="75" d="100"/>
          <a:sy n="75" d="100"/>
        </p:scale>
        <p:origin x="-2364" y="-2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10466" y="685800"/>
            <a:ext cx="44379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8892309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fr.wikipedia.org/wiki/1956_en_informatique" TargetMode="External"/><Relationship Id="rId13" Type="http://schemas.openxmlformats.org/officeDocument/2006/relationships/hyperlink" Target="http://fr.wikipedia.org/wiki/M%C3%A9moire_vive" TargetMode="External"/><Relationship Id="rId3" Type="http://schemas.openxmlformats.org/officeDocument/2006/relationships/hyperlink" Target="http://fr.wikipedia.org/wiki/M%C3%A9moire_informatique" TargetMode="External"/><Relationship Id="rId7" Type="http://schemas.openxmlformats.org/officeDocument/2006/relationships/hyperlink" Target="http://fr.wikipedia.org/wiki/IBM_Ramac_305" TargetMode="External"/><Relationship Id="rId12" Type="http://schemas.openxmlformats.org/officeDocument/2006/relationships/hyperlink" Target="http://fr.wikipedia.org/wiki/M%C3%A9moire_mort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fr.wikipedia.org/wiki/Disque_dur" TargetMode="External"/><Relationship Id="rId11" Type="http://schemas.openxmlformats.org/officeDocument/2006/relationships/hyperlink" Target="http://fr.wikipedia.org/wiki/Snapshot_(stockage_informatique)" TargetMode="External"/><Relationship Id="rId5" Type="http://schemas.openxmlformats.org/officeDocument/2006/relationships/hyperlink" Target="http://fr.wikipedia.org/wiki/M%C3%A9moire_de_masse" TargetMode="External"/><Relationship Id="rId10" Type="http://schemas.openxmlformats.org/officeDocument/2006/relationships/hyperlink" Target="http://fr.wikipedia.org/wiki/R%C3%A9plication_(informatique)" TargetMode="External"/><Relationship Id="rId4" Type="http://schemas.openxmlformats.org/officeDocument/2006/relationships/hyperlink" Target="http://fr.wikipedia.org/wiki/Circuit_int%C3%A9gr%C3%A9" TargetMode="External"/><Relationship Id="rId9" Type="http://schemas.openxmlformats.org/officeDocument/2006/relationships/hyperlink" Target="http://fr.wikipedia.org/wiki/RAID_(informatique)#RAID"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fr.wikipedia.org/wiki/Composant_%C3%A9lectronique" TargetMode="External"/><Relationship Id="rId13" Type="http://schemas.openxmlformats.org/officeDocument/2006/relationships/hyperlink" Target="http://fr.wikipedia.org/wiki/Carte_graphique#Connectique" TargetMode="External"/><Relationship Id="rId18" Type="http://schemas.openxmlformats.org/officeDocument/2006/relationships/hyperlink" Target="http://fr.wikipedia.org/wiki/Haut-parleur" TargetMode="External"/><Relationship Id="rId3" Type="http://schemas.openxmlformats.org/officeDocument/2006/relationships/hyperlink" Target="http://fr.wikipedia.org/wiki/Num%C3%A9risation" TargetMode="External"/><Relationship Id="rId21" Type="http://schemas.openxmlformats.org/officeDocument/2006/relationships/hyperlink" Target="http://fr.wikipedia.org/wiki/Carte_son" TargetMode="External"/><Relationship Id="rId7" Type="http://schemas.openxmlformats.org/officeDocument/2006/relationships/hyperlink" Target="http://fr.wikipedia.org/wiki/Convertisseur_num%C3%A9rique-analogique" TargetMode="External"/><Relationship Id="rId12" Type="http://schemas.openxmlformats.org/officeDocument/2006/relationships/hyperlink" Target="http://fr.wikipedia.org/wiki/%C3%89cran_(optique)" TargetMode="External"/><Relationship Id="rId17" Type="http://schemas.openxmlformats.org/officeDocument/2006/relationships/hyperlink" Target="http://fr.wikipedia.org/wiki/Imprimante" TargetMode="External"/><Relationship Id="rId2" Type="http://schemas.openxmlformats.org/officeDocument/2006/relationships/slide" Target="../slides/slide16.xml"/><Relationship Id="rId16" Type="http://schemas.openxmlformats.org/officeDocument/2006/relationships/hyperlink" Target="http://fr.wikipedia.org/wiki/T%C3%A9l%C3%A9viseur" TargetMode="External"/><Relationship Id="rId20" Type="http://schemas.openxmlformats.org/officeDocument/2006/relationships/hyperlink" Target="http://fr.wikipedia.org/wiki/Spectre_%C3%A9lectromagn%C3%A9tique" TargetMode="External"/><Relationship Id="rId1" Type="http://schemas.openxmlformats.org/officeDocument/2006/relationships/notesMaster" Target="../notesMasters/notesMaster1.xml"/><Relationship Id="rId6" Type="http://schemas.openxmlformats.org/officeDocument/2006/relationships/hyperlink" Target="http://fr.wikipedia.org/wiki/Homo_sapiens" TargetMode="External"/><Relationship Id="rId11" Type="http://schemas.openxmlformats.org/officeDocument/2006/relationships/hyperlink" Target="http://fr.wikipedia.org/wiki/Analogique" TargetMode="External"/><Relationship Id="rId24" Type="http://schemas.openxmlformats.org/officeDocument/2006/relationships/hyperlink" Target="http://fr.wikipedia.org/wiki/Hi-Fi" TargetMode="External"/><Relationship Id="rId5" Type="http://schemas.openxmlformats.org/officeDocument/2006/relationships/hyperlink" Target="http://fr.wikipedia.org/wiki/Interface_homme-machine" TargetMode="External"/><Relationship Id="rId15" Type="http://schemas.openxmlformats.org/officeDocument/2006/relationships/hyperlink" Target="http://fr.wikipedia.org/wiki/Moniteur_d'ordinateur" TargetMode="External"/><Relationship Id="rId23" Type="http://schemas.openxmlformats.org/officeDocument/2006/relationships/hyperlink" Target="http://fr.wikipedia.org/wiki/Microphone" TargetMode="External"/><Relationship Id="rId10" Type="http://schemas.openxmlformats.org/officeDocument/2006/relationships/hyperlink" Target="http://fr.wikipedia.org/wiki/Signal_%C3%A9lectrique" TargetMode="External"/><Relationship Id="rId19" Type="http://schemas.openxmlformats.org/officeDocument/2006/relationships/hyperlink" Target="http://fr.wikipedia.org/wiki/Jack_(prise)" TargetMode="External"/><Relationship Id="rId4" Type="http://schemas.openxmlformats.org/officeDocument/2006/relationships/hyperlink" Target="http://fr.wikipedia.org/wiki/Circuit_%C3%A9lectronique" TargetMode="External"/><Relationship Id="rId9" Type="http://schemas.openxmlformats.org/officeDocument/2006/relationships/hyperlink" Target="http://fr.wikipedia.org/wiki/Syst%C3%A8me_binaire" TargetMode="External"/><Relationship Id="rId14" Type="http://schemas.openxmlformats.org/officeDocument/2006/relationships/hyperlink" Target="http://fr.wikipedia.org/wiki/HDMI" TargetMode="External"/><Relationship Id="rId22" Type="http://schemas.openxmlformats.org/officeDocument/2006/relationships/hyperlink" Target="http://fr.wikipedia.org/wiki/Convertisseur_analogique-num%C3%A9riqu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fr.wikipedia.org/wiki/Machine_de_Turing" TargetMode="External"/><Relationship Id="rId7" Type="http://schemas.openxmlformats.org/officeDocument/2006/relationships/hyperlink" Target="http://fr.wikipedia.org/wiki/M%C3%A9moire_informatiqu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fr.wikipedia.org/wiki/Fichier_informatique" TargetMode="External"/><Relationship Id="rId5" Type="http://schemas.openxmlformats.org/officeDocument/2006/relationships/hyperlink" Target="http://fr.wikipedia.org/wiki/Instruction_machine" TargetMode="External"/><Relationship Id="rId4" Type="http://schemas.openxmlformats.org/officeDocument/2006/relationships/hyperlink" Target="http://fr.wikipedia.org/wiki/Algorithme"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fr.wikipedia.org/wiki/Logiciel_propri%C3%A9taire" TargetMode="External"/><Relationship Id="rId3" Type="http://schemas.openxmlformats.org/officeDocument/2006/relationships/hyperlink" Target="http://fr.wikipedia.org/wiki/Logiciel_applicatif" TargetMode="External"/><Relationship Id="rId7" Type="http://schemas.openxmlformats.org/officeDocument/2006/relationships/hyperlink" Target="http://fr.wikipedia.org/wiki/Logiciel_libr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fr.wikipedia.org/wiki/Micrologiciel" TargetMode="External"/><Relationship Id="rId5" Type="http://schemas.openxmlformats.org/officeDocument/2006/relationships/hyperlink" Target="http://fr.wikipedia.org/wiki/Syst%C3%A8me_d'exploitation" TargetMode="External"/><Relationship Id="rId4" Type="http://schemas.openxmlformats.org/officeDocument/2006/relationships/hyperlink" Target="http://fr.wikipedia.org/wiki/Logiciel_syst%C3%A8me" TargetMode="External"/><Relationship Id="rId9" Type="http://schemas.openxmlformats.org/officeDocument/2006/relationships/hyperlink" Target="http://fr.wikipedia.org/wiki/Informatique#March.C3.A9_de_l.27informatique"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fr.wikipedia.org/wiki/Signal_%C3%A9lectrique" TargetMode="External"/><Relationship Id="rId3" Type="http://schemas.openxmlformats.org/officeDocument/2006/relationships/hyperlink" Target="http://fr.wikipedia.org/wiki/Circuit_imprim%C3%A9" TargetMode="External"/><Relationship Id="rId7" Type="http://schemas.openxmlformats.org/officeDocument/2006/relationships/hyperlink" Target="http://fr.wikipedia.org/wiki/Bus_informatiqu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fr.wikipedia.org/wiki/Carte_m%C3%A8re" TargetMode="External"/><Relationship Id="rId11" Type="http://schemas.openxmlformats.org/officeDocument/2006/relationships/hyperlink" Target="http://fr.wikipedia.org/wiki/P%C3%A9riph%C3%A9rique_informatique" TargetMode="External"/><Relationship Id="rId5" Type="http://schemas.openxmlformats.org/officeDocument/2006/relationships/hyperlink" Target="http://fr.wikipedia.org/wiki/Connectique" TargetMode="External"/><Relationship Id="rId10" Type="http://schemas.openxmlformats.org/officeDocument/2006/relationships/hyperlink" Target="http://fr.wikipedia.org/wiki/Byte" TargetMode="External"/><Relationship Id="rId4" Type="http://schemas.openxmlformats.org/officeDocument/2006/relationships/hyperlink" Target="http://fr.wikipedia.org/wiki/Composant_%C3%A9lectronique" TargetMode="External"/><Relationship Id="rId9" Type="http://schemas.openxmlformats.org/officeDocument/2006/relationships/hyperlink" Target="http://fr.wikipedia.org/wiki/Bi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fr.wikipedia.org/wiki/Carte_m%C3%A8r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fr.wikipedia.org/wiki/Informatique#cite_note-27"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fr.wikipedia.org/wiki/Bo%C3%AEtier_de_circuit_int%C3%A9gr%C3%A9" TargetMode="External"/><Relationship Id="rId3" Type="http://schemas.openxmlformats.org/officeDocument/2006/relationships/hyperlink" Target="http://fr.wikipedia.org/wiki/Processeur" TargetMode="External"/><Relationship Id="rId7" Type="http://schemas.openxmlformats.org/officeDocument/2006/relationships/hyperlink" Target="http://fr.wikipedia.org/wiki/Circuits_int%C3%A9gr%C3%A9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fr.wikipedia.org/wiki/Microprocesseur_multi-c%C5%93ur" TargetMode="External"/><Relationship Id="rId5" Type="http://schemas.openxmlformats.org/officeDocument/2006/relationships/hyperlink" Target="http://fr.wikipedia.org/wiki/Superordinateur" TargetMode="External"/><Relationship Id="rId4" Type="http://schemas.openxmlformats.org/officeDocument/2006/relationships/hyperlink" Target="http://fr.wikipedia.org/wiki/Instruction_machin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r>
              <a:rPr lang="en-US" sz="1100" b="0" i="0" kern="1200" dirty="0" smtClean="0">
                <a:solidFill>
                  <a:schemeClr val="tx1"/>
                </a:solidFill>
                <a:effectLst/>
                <a:latin typeface="+mn-lt"/>
                <a:ea typeface="+mn-ea"/>
                <a:cs typeface="+mn-cs"/>
              </a:rPr>
              <a:t>Une </a:t>
            </a:r>
            <a:r>
              <a:rPr lang="en-US" sz="1100" b="0" i="0" u="none" strike="noStrike" kern="1200" dirty="0" smtClean="0">
                <a:solidFill>
                  <a:schemeClr val="tx1"/>
                </a:solidFill>
                <a:effectLst/>
                <a:latin typeface="+mn-lt"/>
                <a:ea typeface="+mn-ea"/>
                <a:cs typeface="+mn-cs"/>
                <a:hlinkClick r:id="rId3" tooltip="Mémoire informatique"/>
              </a:rPr>
              <a:t>mémoire</a:t>
            </a:r>
            <a:r>
              <a:rPr lang="en-US" sz="1100" b="0" i="0" kern="1200" dirty="0" smtClean="0">
                <a:solidFill>
                  <a:schemeClr val="tx1"/>
                </a:solidFill>
                <a:effectLst/>
                <a:latin typeface="+mn-lt"/>
                <a:ea typeface="+mn-ea"/>
                <a:cs typeface="+mn-cs"/>
              </a:rPr>
              <a:t> est un dispositif électronique (</a:t>
            </a:r>
            <a:r>
              <a:rPr lang="en-US" sz="1100" b="0" i="0" u="none" strike="noStrike" kern="1200" dirty="0" smtClean="0">
                <a:solidFill>
                  <a:schemeClr val="tx1"/>
                </a:solidFill>
                <a:effectLst/>
                <a:latin typeface="+mn-lt"/>
                <a:ea typeface="+mn-ea"/>
                <a:cs typeface="+mn-cs"/>
                <a:hlinkClick r:id="rId4" tooltip="Circuit intégré"/>
              </a:rPr>
              <a:t>circuit intégré</a:t>
            </a:r>
            <a:r>
              <a:rPr lang="en-US" sz="1100" b="0" i="0" kern="1200" dirty="0" smtClean="0">
                <a:solidFill>
                  <a:schemeClr val="tx1"/>
                </a:solidFill>
                <a:effectLst/>
                <a:latin typeface="+mn-lt"/>
                <a:ea typeface="+mn-ea"/>
                <a:cs typeface="+mn-cs"/>
              </a:rPr>
              <a:t>) ou électromécanique destiné à conserver des informations dans un appareil informatique.</a:t>
            </a:r>
          </a:p>
          <a:p>
            <a:r>
              <a:rPr lang="en-US" sz="1100" b="0" i="0" kern="1200" dirty="0" smtClean="0">
                <a:solidFill>
                  <a:schemeClr val="tx1"/>
                </a:solidFill>
                <a:effectLst/>
                <a:latin typeface="+mn-lt"/>
                <a:ea typeface="+mn-ea"/>
                <a:cs typeface="+mn-cs"/>
              </a:rPr>
              <a:t>Une </a:t>
            </a:r>
            <a:r>
              <a:rPr lang="en-US" sz="1100" b="0" i="0" u="none" strike="noStrike" kern="1200" dirty="0" smtClean="0">
                <a:solidFill>
                  <a:schemeClr val="tx1"/>
                </a:solidFill>
                <a:effectLst/>
                <a:latin typeface="+mn-lt"/>
                <a:ea typeface="+mn-ea"/>
                <a:cs typeface="+mn-cs"/>
                <a:hlinkClick r:id="rId5" tooltip="Mémoire de masse"/>
              </a:rPr>
              <a:t>mémoire de masse</a:t>
            </a:r>
            <a:r>
              <a:rPr lang="en-US" sz="1100" b="0" i="0" kern="1200" dirty="0" smtClean="0">
                <a:solidFill>
                  <a:schemeClr val="tx1"/>
                </a:solidFill>
                <a:effectLst/>
                <a:latin typeface="+mn-lt"/>
                <a:ea typeface="+mn-ea"/>
                <a:cs typeface="+mn-cs"/>
              </a:rPr>
              <a:t> est un dispositif de stockage de grande capacité, souvent électromagnétique (bandes magnétiques, disques durs), destiné à conserver longtemps une grande quantité d'informations.</a:t>
            </a:r>
          </a:p>
          <a:p>
            <a:pPr lvl="1"/>
            <a:r>
              <a:rPr lang="en-US" sz="1100" b="0" i="0" kern="1200" dirty="0" smtClean="0">
                <a:solidFill>
                  <a:schemeClr val="tx1"/>
                </a:solidFill>
                <a:effectLst/>
                <a:latin typeface="+mn-lt"/>
                <a:ea typeface="+mn-ea"/>
                <a:cs typeface="+mn-cs"/>
              </a:rPr>
              <a:t>Un </a:t>
            </a:r>
            <a:r>
              <a:rPr lang="en-US" sz="1100" b="0" i="0" u="none" strike="noStrike" kern="1200" dirty="0" smtClean="0">
                <a:solidFill>
                  <a:schemeClr val="tx1"/>
                </a:solidFill>
                <a:effectLst/>
                <a:latin typeface="+mn-lt"/>
                <a:ea typeface="+mn-ea"/>
                <a:cs typeface="+mn-cs"/>
                <a:hlinkClick r:id="rId6" tooltip="Disque dur"/>
              </a:rPr>
              <a:t>disque dur</a:t>
            </a:r>
            <a:r>
              <a:rPr lang="en-US" sz="1100" b="0" i="0" kern="1200" dirty="0" smtClean="0">
                <a:solidFill>
                  <a:schemeClr val="tx1"/>
                </a:solidFill>
                <a:effectLst/>
                <a:latin typeface="+mn-lt"/>
                <a:ea typeface="+mn-ea"/>
                <a:cs typeface="+mn-cs"/>
              </a:rPr>
              <a:t> est une mémoire de masse à accès direct, de grande capacité, composée d'un ou de plusieurs disques rigides superposés et magnétiques. L'</a:t>
            </a:r>
            <a:r>
              <a:rPr lang="en-US" sz="1100" b="0" i="0" u="none" strike="noStrike" kern="1200" dirty="0" smtClean="0">
                <a:solidFill>
                  <a:schemeClr val="tx1"/>
                </a:solidFill>
                <a:effectLst/>
                <a:latin typeface="+mn-lt"/>
                <a:ea typeface="+mn-ea"/>
                <a:cs typeface="+mn-cs"/>
                <a:hlinkClick r:id="rId7" tooltip="IBM Ramac 305"/>
              </a:rPr>
              <a:t>IBM Ramac 305</a:t>
            </a:r>
            <a:r>
              <a:rPr lang="en-US" sz="1100" b="0" i="0" kern="1200" dirty="0" smtClean="0">
                <a:solidFill>
                  <a:schemeClr val="tx1"/>
                </a:solidFill>
                <a:effectLst/>
                <a:latin typeface="+mn-lt"/>
                <a:ea typeface="+mn-ea"/>
                <a:cs typeface="+mn-cs"/>
              </a:rPr>
              <a:t>, le premier disque dur, a été dévoilé en </a:t>
            </a:r>
            <a:r>
              <a:rPr lang="en-US" sz="1100" b="0" i="0" u="none" strike="noStrike" kern="1200" dirty="0" smtClean="0">
                <a:solidFill>
                  <a:schemeClr val="tx1"/>
                </a:solidFill>
                <a:effectLst/>
                <a:latin typeface="+mn-lt"/>
                <a:ea typeface="+mn-ea"/>
                <a:cs typeface="+mn-cs"/>
                <a:hlinkClick r:id="rId8" tooltip="1956 en informatique"/>
              </a:rPr>
              <a:t>1956</a:t>
            </a:r>
            <a:r>
              <a:rPr lang="en-US" sz="1100" b="0" i="0" kern="1200" dirty="0" smtClean="0">
                <a:solidFill>
                  <a:schemeClr val="tx1"/>
                </a:solidFill>
                <a:effectLst/>
                <a:latin typeface="+mn-lt"/>
                <a:ea typeface="+mn-ea"/>
                <a:cs typeface="+mn-cs"/>
              </a:rPr>
              <a:t>. Le disque dur est une des mémoires de masse les plus utilisées en informatique. Pour gérer de grandes volumétries, ces disques sont associés par des mécanismes logiciels permettant d'étendre leur capacité (jusqu'à plusieurs Po) et d'y intégrer une protection avancée (</a:t>
            </a:r>
            <a:r>
              <a:rPr lang="en-US" sz="1100" b="0" i="0" u="none" strike="noStrike" kern="1200" dirty="0" smtClean="0">
                <a:solidFill>
                  <a:schemeClr val="tx1"/>
                </a:solidFill>
                <a:effectLst/>
                <a:latin typeface="+mn-lt"/>
                <a:ea typeface="+mn-ea"/>
                <a:cs typeface="+mn-cs"/>
                <a:hlinkClick r:id="rId9" tooltip="RAID (informatique)"/>
              </a:rPr>
              <a:t>RAID</a:t>
            </a:r>
            <a:r>
              <a:rPr lang="en-US" sz="1100" b="0" i="0" kern="1200" dirty="0" smtClean="0">
                <a:solidFill>
                  <a:schemeClr val="tx1"/>
                </a:solidFill>
                <a:effectLst/>
                <a:latin typeface="+mn-lt"/>
                <a:ea typeface="+mn-ea"/>
                <a:cs typeface="+mn-cs"/>
              </a:rPr>
              <a:t> et </a:t>
            </a:r>
            <a:r>
              <a:rPr lang="en-US" sz="1100" b="0" i="0" u="none" strike="noStrike" kern="1200" dirty="0" smtClean="0">
                <a:solidFill>
                  <a:schemeClr val="tx1"/>
                </a:solidFill>
                <a:effectLst/>
                <a:latin typeface="+mn-lt"/>
                <a:ea typeface="+mn-ea"/>
                <a:cs typeface="+mn-cs"/>
                <a:hlinkClick r:id="rId10" tooltip="Réplication (informatique)"/>
              </a:rPr>
              <a:t>Réplication</a:t>
            </a:r>
            <a:r>
              <a:rPr lang="en-US" sz="1100" b="0" i="0" kern="1200" dirty="0" smtClean="0">
                <a:solidFill>
                  <a:schemeClr val="tx1"/>
                </a:solidFill>
                <a:effectLst/>
                <a:latin typeface="+mn-lt"/>
                <a:ea typeface="+mn-ea"/>
                <a:cs typeface="+mn-cs"/>
              </a:rPr>
              <a:t> au niveau bloc. Réplication, Versioning et </a:t>
            </a:r>
            <a:r>
              <a:rPr lang="en-US" sz="1100" b="0" i="0" u="none" strike="noStrike" kern="1200" dirty="0" smtClean="0">
                <a:solidFill>
                  <a:schemeClr val="tx1"/>
                </a:solidFill>
                <a:effectLst/>
                <a:latin typeface="+mn-lt"/>
                <a:ea typeface="+mn-ea"/>
                <a:cs typeface="+mn-cs"/>
                <a:hlinkClick r:id="rId11" tooltip="Snapshot (stockage informatique)"/>
              </a:rPr>
              <a:t>Snapshot</a:t>
            </a:r>
            <a:r>
              <a:rPr lang="en-US" sz="1100" b="0" i="0" kern="1200" dirty="0" smtClean="0">
                <a:solidFill>
                  <a:schemeClr val="tx1"/>
                </a:solidFill>
                <a:effectLst/>
                <a:latin typeface="+mn-lt"/>
                <a:ea typeface="+mn-ea"/>
                <a:cs typeface="+mn-cs"/>
              </a:rPr>
              <a:t> au niveau fichier).</a:t>
            </a:r>
          </a:p>
          <a:p>
            <a:r>
              <a:rPr lang="en-US" sz="1100" b="0" i="0" kern="1200" dirty="0" smtClean="0">
                <a:solidFill>
                  <a:schemeClr val="tx1"/>
                </a:solidFill>
                <a:effectLst/>
                <a:latin typeface="+mn-lt"/>
                <a:ea typeface="+mn-ea"/>
                <a:cs typeface="+mn-cs"/>
              </a:rPr>
              <a:t>Une </a:t>
            </a:r>
            <a:r>
              <a:rPr lang="en-US" sz="1100" b="0" i="0" u="none" strike="noStrike" kern="1200" dirty="0" smtClean="0">
                <a:solidFill>
                  <a:schemeClr val="tx1"/>
                </a:solidFill>
                <a:effectLst/>
                <a:latin typeface="+mn-lt"/>
                <a:ea typeface="+mn-ea"/>
                <a:cs typeface="+mn-cs"/>
                <a:hlinkClick r:id="rId12" tooltip="Mémoire morte"/>
              </a:rPr>
              <a:t>mémoire morte</a:t>
            </a:r>
            <a:r>
              <a:rPr lang="en-US" sz="1100" b="0" i="0" kern="1200" dirty="0" smtClean="0">
                <a:solidFill>
                  <a:schemeClr val="tx1"/>
                </a:solidFill>
                <a:effectLst/>
                <a:latin typeface="+mn-lt"/>
                <a:ea typeface="+mn-ea"/>
                <a:cs typeface="+mn-cs"/>
              </a:rPr>
              <a:t> (« </a:t>
            </a:r>
            <a:r>
              <a:rPr lang="en-US" sz="1100" b="0" i="1" kern="1200" dirty="0" smtClean="0">
                <a:solidFill>
                  <a:schemeClr val="tx1"/>
                </a:solidFill>
                <a:effectLst/>
                <a:latin typeface="+mn-lt"/>
                <a:ea typeface="+mn-ea"/>
                <a:cs typeface="+mn-cs"/>
              </a:rPr>
              <a:t>Read Only Memory</a:t>
            </a:r>
            <a:r>
              <a:rPr lang="en-US" sz="1100" b="0" i="0" kern="1200" dirty="0" smtClean="0">
                <a:solidFill>
                  <a:schemeClr val="tx1"/>
                </a:solidFill>
                <a:effectLst/>
                <a:latin typeface="+mn-lt"/>
                <a:ea typeface="+mn-ea"/>
                <a:cs typeface="+mn-cs"/>
              </a:rPr>
              <a:t> » en anglais, ou ROM) est une mémoire composée de circuits intégrés où les informations ne peuvent pas être modifiées. Ce type de mémoire est toujours installé par le constructeur et utilisé pour conserver définitivement des logiciels embarqués.</a:t>
            </a:r>
          </a:p>
          <a:p>
            <a:r>
              <a:rPr lang="en-US" sz="1100" b="0" i="0" kern="1200" dirty="0" smtClean="0">
                <a:solidFill>
                  <a:schemeClr val="tx1"/>
                </a:solidFill>
                <a:effectLst/>
                <a:latin typeface="+mn-lt"/>
                <a:ea typeface="+mn-ea"/>
                <a:cs typeface="+mn-cs"/>
              </a:rPr>
              <a:t>Une </a:t>
            </a:r>
            <a:r>
              <a:rPr lang="en-US" sz="1100" b="0" i="0" u="none" strike="noStrike" kern="1200" dirty="0" smtClean="0">
                <a:solidFill>
                  <a:schemeClr val="tx1"/>
                </a:solidFill>
                <a:effectLst/>
                <a:latin typeface="+mn-lt"/>
                <a:ea typeface="+mn-ea"/>
                <a:cs typeface="+mn-cs"/>
                <a:hlinkClick r:id="rId13" tooltip="Mémoire vive"/>
              </a:rPr>
              <a:t>mémoire vive</a:t>
            </a:r>
            <a:r>
              <a:rPr lang="en-US" sz="1100" b="0" i="0" kern="1200" dirty="0" smtClean="0">
                <a:solidFill>
                  <a:schemeClr val="tx1"/>
                </a:solidFill>
                <a:effectLst/>
                <a:latin typeface="+mn-lt"/>
                <a:ea typeface="+mn-ea"/>
                <a:cs typeface="+mn-cs"/>
              </a:rPr>
              <a:t> est une mémoire composée de circuits intégrés où les informations peuvent être modifiées. Les informations non enregistrées sont souvent perdues à la mise hors tension.</a:t>
            </a:r>
          </a:p>
          <a:p>
            <a:pPr>
              <a:spcBef>
                <a:spcPts val="0"/>
              </a:spcBef>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r>
              <a:rPr lang="en-US" sz="1100" b="0" i="0" kern="1200" dirty="0" smtClean="0">
                <a:solidFill>
                  <a:schemeClr val="tx1"/>
                </a:solidFill>
                <a:effectLst/>
                <a:latin typeface="+mn-lt"/>
                <a:ea typeface="+mn-ea"/>
                <a:cs typeface="+mn-cs"/>
              </a:rPr>
              <a:t>Les périphériques d'entrée servent à commander l'appareil informatique ou à y envoyer des informations.</a:t>
            </a:r>
          </a:p>
          <a:p>
            <a:r>
              <a:rPr lang="en-US" sz="1100" b="0" i="0" kern="1200" dirty="0" smtClean="0">
                <a:solidFill>
                  <a:schemeClr val="tx1"/>
                </a:solidFill>
                <a:effectLst/>
                <a:latin typeface="+mn-lt"/>
                <a:ea typeface="+mn-ea"/>
                <a:cs typeface="+mn-cs"/>
              </a:rPr>
              <a:t>L'envoi des informations se fait par le procédé de </a:t>
            </a:r>
            <a:r>
              <a:rPr lang="en-US" sz="1100" b="0" i="0" u="none" strike="noStrike" kern="1200" dirty="0" smtClean="0">
                <a:solidFill>
                  <a:schemeClr val="tx1"/>
                </a:solidFill>
                <a:effectLst/>
                <a:latin typeface="+mn-lt"/>
                <a:ea typeface="+mn-ea"/>
                <a:cs typeface="+mn-cs"/>
                <a:hlinkClick r:id="rId3" tooltip="Numérisation"/>
              </a:rPr>
              <a:t>numérisation</a:t>
            </a:r>
            <a:r>
              <a:rPr lang="en-US" sz="1100" b="0" i="0" kern="1200" dirty="0" smtClean="0">
                <a:solidFill>
                  <a:schemeClr val="tx1"/>
                </a:solidFill>
                <a:effectLst/>
                <a:latin typeface="+mn-lt"/>
                <a:ea typeface="+mn-ea"/>
                <a:cs typeface="+mn-cs"/>
              </a:rPr>
              <a:t>. La numérisation est le procédé de transformation d'informations brutes (une page d'un livre, les listes des éléments périodiques…) en suites de nombres binaires pouvant être manipulées par un appareil informatique. La transformation est faite par un </a:t>
            </a:r>
            <a:r>
              <a:rPr lang="en-US" sz="1100" b="0" i="0" u="none" strike="noStrike" kern="1200" dirty="0" smtClean="0">
                <a:solidFill>
                  <a:schemeClr val="tx1"/>
                </a:solidFill>
                <a:effectLst/>
                <a:latin typeface="+mn-lt"/>
                <a:ea typeface="+mn-ea"/>
                <a:cs typeface="+mn-cs"/>
                <a:hlinkClick r:id="rId4" tooltip="Circuit électronique"/>
              </a:rPr>
              <a:t>circuit électronique</a:t>
            </a:r>
            <a:r>
              <a:rPr lang="en-US" sz="1100" b="0" i="0" kern="1200" dirty="0" smtClean="0">
                <a:solidFill>
                  <a:schemeClr val="tx1"/>
                </a:solidFill>
                <a:effectLst/>
                <a:latin typeface="+mn-lt"/>
                <a:ea typeface="+mn-ea"/>
                <a:cs typeface="+mn-cs"/>
              </a:rPr>
              <a:t>. La construction du circuit diffère en fonction de la nature de l'information à numériser.</a:t>
            </a:r>
          </a:p>
          <a:p>
            <a:r>
              <a:rPr lang="en-US" sz="1100" b="0" i="0" kern="1200" dirty="0" smtClean="0">
                <a:solidFill>
                  <a:schemeClr val="tx1"/>
                </a:solidFill>
                <a:effectLst/>
                <a:latin typeface="+mn-lt"/>
                <a:ea typeface="+mn-ea"/>
                <a:cs typeface="+mn-cs"/>
              </a:rPr>
              <a:t>L'ensemble des dispositifs de commande et les périphériques de sortie directement associés forment une façade de commande appelée </a:t>
            </a:r>
            <a:r>
              <a:rPr lang="en-US" sz="1100" b="0" i="0" u="none" strike="noStrike" kern="1200" dirty="0" smtClean="0">
                <a:solidFill>
                  <a:schemeClr val="tx1"/>
                </a:solidFill>
                <a:effectLst/>
                <a:latin typeface="+mn-lt"/>
                <a:ea typeface="+mn-ea"/>
                <a:cs typeface="+mn-cs"/>
                <a:hlinkClick r:id="rId5" tooltip="Interface homme-machine"/>
              </a:rPr>
              <a:t>interface homme-machine</a:t>
            </a:r>
            <a:r>
              <a:rPr lang="en-US" sz="1100" b="0" i="0" kern="1200" dirty="0" smtClean="0">
                <a:solidFill>
                  <a:schemeClr val="tx1"/>
                </a:solidFill>
                <a:effectLst/>
                <a:latin typeface="+mn-lt"/>
                <a:ea typeface="+mn-ea"/>
                <a:cs typeface="+mn-cs"/>
              </a:rPr>
              <a:t>.</a:t>
            </a:r>
          </a:p>
          <a:p>
            <a:pPr>
              <a:spcBef>
                <a:spcPts val="0"/>
              </a:spcBef>
              <a:buNone/>
            </a:pPr>
            <a:endParaRPr lang="fr-CA" dirty="0" smtClean="0"/>
          </a:p>
          <a:p>
            <a:r>
              <a:rPr lang="en-US" sz="1100" b="0" i="0" kern="1200" dirty="0" smtClean="0">
                <a:solidFill>
                  <a:schemeClr val="tx1"/>
                </a:solidFill>
                <a:effectLst/>
                <a:latin typeface="+mn-lt"/>
                <a:ea typeface="+mn-ea"/>
                <a:cs typeface="+mn-cs"/>
              </a:rPr>
              <a:t>Les équipements de sortie servent à présenter les informations provenant d'un appareil informatique sous une forme reconnaissable par un </a:t>
            </a:r>
            <a:r>
              <a:rPr lang="en-US" sz="1100" b="0" i="0" u="none" strike="noStrike" kern="1200" dirty="0" smtClean="0">
                <a:solidFill>
                  <a:schemeClr val="tx1"/>
                </a:solidFill>
                <a:effectLst/>
                <a:latin typeface="+mn-lt"/>
                <a:ea typeface="+mn-ea"/>
                <a:cs typeface="+mn-cs"/>
                <a:hlinkClick r:id="rId6" tooltip="Homo sapiens"/>
              </a:rPr>
              <a:t>humain</a:t>
            </a:r>
            <a:r>
              <a:rPr lang="en-US" sz="1100" b="0" i="0" kern="1200" dirty="0" smtClean="0">
                <a:solidFill>
                  <a:schemeClr val="tx1"/>
                </a:solidFill>
                <a:effectLst/>
                <a:latin typeface="+mn-lt"/>
                <a:ea typeface="+mn-ea"/>
                <a:cs typeface="+mn-cs"/>
              </a:rPr>
              <a:t>.</a:t>
            </a:r>
          </a:p>
          <a:p>
            <a:r>
              <a:rPr lang="en-US" sz="1100" b="0" i="0" kern="1200" dirty="0" smtClean="0">
                <a:solidFill>
                  <a:schemeClr val="tx1"/>
                </a:solidFill>
                <a:effectLst/>
                <a:latin typeface="+mn-lt"/>
                <a:ea typeface="+mn-ea"/>
                <a:cs typeface="+mn-cs"/>
              </a:rPr>
              <a:t>Un </a:t>
            </a:r>
            <a:r>
              <a:rPr lang="en-US" sz="1100" b="0" i="0" u="sng" kern="1200" dirty="0" smtClean="0">
                <a:solidFill>
                  <a:schemeClr val="tx1"/>
                </a:solidFill>
                <a:effectLst/>
                <a:latin typeface="+mn-lt"/>
                <a:ea typeface="+mn-ea"/>
                <a:cs typeface="+mn-cs"/>
                <a:hlinkClick r:id="rId7" tooltip="Convertisseur numérique-analogique"/>
              </a:rPr>
              <a:t>convertisseur numérique-analogique</a:t>
            </a:r>
            <a:r>
              <a:rPr lang="en-US" sz="1100" b="0" i="0" kern="1200" dirty="0" smtClean="0">
                <a:solidFill>
                  <a:schemeClr val="tx1"/>
                </a:solidFill>
                <a:effectLst/>
                <a:latin typeface="+mn-lt"/>
                <a:ea typeface="+mn-ea"/>
                <a:cs typeface="+mn-cs"/>
              </a:rPr>
              <a:t> (en anglais </a:t>
            </a:r>
            <a:r>
              <a:rPr lang="en-US" sz="1100" b="0" i="1" kern="1200" dirty="0" smtClean="0">
                <a:solidFill>
                  <a:schemeClr val="tx1"/>
                </a:solidFill>
                <a:effectLst/>
                <a:latin typeface="+mn-lt"/>
                <a:ea typeface="+mn-ea"/>
                <a:cs typeface="+mn-cs"/>
              </a:rPr>
              <a:t>Digital to Analog Converter</a:t>
            </a:r>
            <a:r>
              <a:rPr lang="en-US" sz="1100" b="0" i="0" kern="1200" dirty="0" smtClean="0">
                <a:solidFill>
                  <a:schemeClr val="tx1"/>
                </a:solidFill>
                <a:effectLst/>
                <a:latin typeface="+mn-lt"/>
                <a:ea typeface="+mn-ea"/>
                <a:cs typeface="+mn-cs"/>
              </a:rPr>
              <a:t> ou DAC) est un </a:t>
            </a:r>
            <a:r>
              <a:rPr lang="en-US" sz="1100" b="0" i="0" u="none" strike="noStrike" kern="1200" dirty="0" smtClean="0">
                <a:solidFill>
                  <a:schemeClr val="tx1"/>
                </a:solidFill>
                <a:effectLst/>
                <a:latin typeface="+mn-lt"/>
                <a:ea typeface="+mn-ea"/>
                <a:cs typeface="+mn-cs"/>
                <a:hlinkClick r:id="rId8" tooltip="Composant électronique"/>
              </a:rPr>
              <a:t>composant électronique</a:t>
            </a:r>
            <a:r>
              <a:rPr lang="en-US" sz="1100" b="0" i="0" kern="1200" dirty="0" smtClean="0">
                <a:solidFill>
                  <a:schemeClr val="tx1"/>
                </a:solidFill>
                <a:effectLst/>
                <a:latin typeface="+mn-lt"/>
                <a:ea typeface="+mn-ea"/>
                <a:cs typeface="+mn-cs"/>
              </a:rPr>
              <a:t> qui transforme une information numérique (une suite de nombres généralement en </a:t>
            </a:r>
            <a:r>
              <a:rPr lang="en-US" sz="1100" b="0" i="0" u="none" strike="noStrike" kern="1200" dirty="0" smtClean="0">
                <a:solidFill>
                  <a:schemeClr val="tx1"/>
                </a:solidFill>
                <a:effectLst/>
                <a:latin typeface="+mn-lt"/>
                <a:ea typeface="+mn-ea"/>
                <a:cs typeface="+mn-cs"/>
                <a:hlinkClick r:id="rId9" tooltip="Système binaire"/>
              </a:rPr>
              <a:t>binaire</a:t>
            </a:r>
            <a:r>
              <a:rPr lang="en-US" sz="1100" b="0" i="0" kern="1200" dirty="0" smtClean="0">
                <a:solidFill>
                  <a:schemeClr val="tx1"/>
                </a:solidFill>
                <a:effectLst/>
                <a:latin typeface="+mn-lt"/>
                <a:ea typeface="+mn-ea"/>
                <a:cs typeface="+mn-cs"/>
              </a:rPr>
              <a:t>) en un</a:t>
            </a:r>
            <a:r>
              <a:rPr lang="en-US" sz="1100" b="0" i="0" u="none" strike="noStrike" kern="1200" dirty="0" smtClean="0">
                <a:solidFill>
                  <a:schemeClr val="tx1"/>
                </a:solidFill>
                <a:effectLst/>
                <a:latin typeface="+mn-lt"/>
                <a:ea typeface="+mn-ea"/>
                <a:cs typeface="+mn-cs"/>
                <a:hlinkClick r:id="rId10" tooltip="Signal électrique"/>
              </a:rPr>
              <a:t>signal électrique</a:t>
            </a:r>
            <a:r>
              <a:rPr lang="en-US" sz="1100" b="0" i="0" kern="120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hlinkClick r:id="rId11" tooltip="Analogique"/>
              </a:rPr>
              <a:t>analogique</a:t>
            </a:r>
            <a:r>
              <a:rPr lang="en-US" sz="1100" b="0" i="0" kern="1200" dirty="0" smtClean="0">
                <a:solidFill>
                  <a:schemeClr val="tx1"/>
                </a:solidFill>
                <a:effectLst/>
                <a:latin typeface="+mn-lt"/>
                <a:ea typeface="+mn-ea"/>
                <a:cs typeface="+mn-cs"/>
              </a:rPr>
              <a:t>. Il effectue le travail inverse de la </a:t>
            </a:r>
            <a:r>
              <a:rPr lang="en-US" sz="1100" b="0" i="0" u="none" strike="noStrike" kern="1200" dirty="0" smtClean="0">
                <a:solidFill>
                  <a:schemeClr val="tx1"/>
                </a:solidFill>
                <a:effectLst/>
                <a:latin typeface="+mn-lt"/>
                <a:ea typeface="+mn-ea"/>
                <a:cs typeface="+mn-cs"/>
                <a:hlinkClick r:id="rId3" tooltip="Numérisation"/>
              </a:rPr>
              <a:t>numérisation</a:t>
            </a:r>
            <a:r>
              <a:rPr lang="en-US" sz="1100" b="0" i="0" kern="1200" dirty="0" smtClean="0">
                <a:solidFill>
                  <a:schemeClr val="tx1"/>
                </a:solidFill>
                <a:effectLst/>
                <a:latin typeface="+mn-lt"/>
                <a:ea typeface="+mn-ea"/>
                <a:cs typeface="+mn-cs"/>
              </a:rPr>
              <a:t>, exemple un lecteur de CD audio.</a:t>
            </a:r>
          </a:p>
          <a:p>
            <a:r>
              <a:rPr lang="en-US" sz="1100" b="0" i="0" kern="1200" dirty="0" smtClean="0">
                <a:solidFill>
                  <a:schemeClr val="tx1"/>
                </a:solidFill>
                <a:effectLst/>
                <a:latin typeface="+mn-lt"/>
                <a:ea typeface="+mn-ea"/>
                <a:cs typeface="+mn-cs"/>
              </a:rPr>
              <a:t>Un </a:t>
            </a:r>
            <a:r>
              <a:rPr lang="en-US" sz="1100" b="0" i="0" u="none" strike="noStrike" kern="1200" dirty="0" smtClean="0">
                <a:solidFill>
                  <a:schemeClr val="tx1"/>
                </a:solidFill>
                <a:effectLst/>
                <a:latin typeface="+mn-lt"/>
                <a:ea typeface="+mn-ea"/>
                <a:cs typeface="+mn-cs"/>
                <a:hlinkClick r:id="rId12" tooltip="Écran (optique)"/>
              </a:rPr>
              <a:t>écran</a:t>
            </a:r>
            <a:r>
              <a:rPr lang="en-US" sz="1100" b="0" i="0" kern="1200" dirty="0" smtClean="0">
                <a:solidFill>
                  <a:schemeClr val="tx1"/>
                </a:solidFill>
                <a:effectLst/>
                <a:latin typeface="+mn-lt"/>
                <a:ea typeface="+mn-ea"/>
                <a:cs typeface="+mn-cs"/>
              </a:rPr>
              <a:t> est une surface sur laquelle s'affiche une image (par exemple des fenêtres de dialogue et des documents). Les images à afficher sont générées par un </a:t>
            </a:r>
            <a:r>
              <a:rPr lang="en-US" sz="1100" b="0" i="0" u="none" strike="noStrike" kern="1200" dirty="0" smtClean="0">
                <a:solidFill>
                  <a:schemeClr val="tx1"/>
                </a:solidFill>
                <a:effectLst/>
                <a:latin typeface="+mn-lt"/>
                <a:ea typeface="+mn-ea"/>
                <a:cs typeface="+mn-cs"/>
                <a:hlinkClick r:id="rId4" tooltip="Circuit électronique"/>
              </a:rPr>
              <a:t>circuit électronique</a:t>
            </a:r>
            <a:r>
              <a:rPr lang="en-US" sz="1100" b="0" i="0" kern="1200" dirty="0" smtClean="0">
                <a:solidFill>
                  <a:schemeClr val="tx1"/>
                </a:solidFill>
                <a:effectLst/>
                <a:latin typeface="+mn-lt"/>
                <a:ea typeface="+mn-ea"/>
                <a:cs typeface="+mn-cs"/>
              </a:rPr>
              <a:t> </a:t>
            </a:r>
            <a:r>
              <a:rPr lang="en-US" sz="1100" b="0" i="0" u="none" strike="noStrike" kern="1200" dirty="0" smtClean="0">
                <a:solidFill>
                  <a:schemeClr val="tx1"/>
                </a:solidFill>
                <a:effectLst/>
                <a:latin typeface="+mn-lt"/>
                <a:ea typeface="+mn-ea"/>
                <a:cs typeface="+mn-cs"/>
                <a:hlinkClick r:id="rId7" tooltip="Convertisseur numérique-analogique"/>
              </a:rPr>
              <a:t>convertisseur numérique-analogique</a:t>
            </a:r>
            <a:r>
              <a:rPr lang="en-US" sz="1100" b="0" i="0" kern="1200" dirty="0" smtClean="0">
                <a:solidFill>
                  <a:schemeClr val="tx1"/>
                </a:solidFill>
                <a:effectLst/>
                <a:latin typeface="+mn-lt"/>
                <a:ea typeface="+mn-ea"/>
                <a:cs typeface="+mn-cs"/>
              </a:rPr>
              <a:t> en sortie des </a:t>
            </a:r>
            <a:r>
              <a:rPr lang="en-US" sz="1100" b="0" i="0" u="none" strike="noStrike" kern="1200" dirty="0" smtClean="0">
                <a:solidFill>
                  <a:schemeClr val="tx1"/>
                </a:solidFill>
                <a:effectLst/>
                <a:latin typeface="+mn-lt"/>
                <a:ea typeface="+mn-ea"/>
                <a:cs typeface="+mn-cs"/>
                <a:hlinkClick r:id="rId13" tooltip="Carte graphique"/>
              </a:rPr>
              <a:t>cartes vidéos</a:t>
            </a:r>
            <a:r>
              <a:rPr lang="en-US" sz="1100" b="0" i="0" kern="1200" dirty="0" smtClean="0">
                <a:solidFill>
                  <a:schemeClr val="tx1"/>
                </a:solidFill>
                <a:effectLst/>
                <a:latin typeface="+mn-lt"/>
                <a:ea typeface="+mn-ea"/>
                <a:cs typeface="+mn-cs"/>
              </a:rPr>
              <a:t> pour l'affichage sur les écrans analogiques. De plus en plus souvent l'étape du </a:t>
            </a:r>
            <a:r>
              <a:rPr lang="en-US" sz="1100" b="0" i="0" u="none" strike="noStrike" kern="1200" dirty="0" smtClean="0">
                <a:solidFill>
                  <a:schemeClr val="tx1"/>
                </a:solidFill>
                <a:effectLst/>
                <a:latin typeface="+mn-lt"/>
                <a:ea typeface="+mn-ea"/>
                <a:cs typeface="+mn-cs"/>
                <a:hlinkClick r:id="rId7" tooltip="Convertisseur numérique-analogique"/>
              </a:rPr>
              <a:t>DAC</a:t>
            </a:r>
            <a:r>
              <a:rPr lang="en-US" sz="1100" b="0" i="0" kern="1200" dirty="0" smtClean="0">
                <a:solidFill>
                  <a:schemeClr val="tx1"/>
                </a:solidFill>
                <a:effectLst/>
                <a:latin typeface="+mn-lt"/>
                <a:ea typeface="+mn-ea"/>
                <a:cs typeface="+mn-cs"/>
              </a:rPr>
              <a:t> est supprimée grâce à la connexion </a:t>
            </a:r>
            <a:r>
              <a:rPr lang="en-US" sz="1100" b="0" i="0" u="none" strike="noStrike" kern="1200" dirty="0" smtClean="0">
                <a:solidFill>
                  <a:schemeClr val="tx1"/>
                </a:solidFill>
                <a:effectLst/>
                <a:latin typeface="+mn-lt"/>
                <a:ea typeface="+mn-ea"/>
                <a:cs typeface="+mn-cs"/>
                <a:hlinkClick r:id="rId14" tooltip="HDMI"/>
              </a:rPr>
              <a:t>HDMI</a:t>
            </a:r>
            <a:r>
              <a:rPr lang="en-US" sz="1100" b="0" i="0" kern="1200" dirty="0" smtClean="0">
                <a:solidFill>
                  <a:schemeClr val="tx1"/>
                </a:solidFill>
                <a:effectLst/>
                <a:latin typeface="+mn-lt"/>
                <a:ea typeface="+mn-ea"/>
                <a:cs typeface="+mn-cs"/>
              </a:rPr>
              <a:t> avec les écrans interprétant directement les images numérique.</a:t>
            </a:r>
          </a:p>
          <a:p>
            <a:r>
              <a:rPr lang="en-US" sz="1100" b="0" i="0" kern="1200" dirty="0" smtClean="0">
                <a:solidFill>
                  <a:schemeClr val="tx1"/>
                </a:solidFill>
                <a:effectLst/>
                <a:latin typeface="+mn-lt"/>
                <a:ea typeface="+mn-ea"/>
                <a:cs typeface="+mn-cs"/>
              </a:rPr>
              <a:t>Un </a:t>
            </a:r>
            <a:r>
              <a:rPr lang="en-US" sz="1100" b="0" i="0" u="none" strike="noStrike" kern="1200" dirty="0" smtClean="0">
                <a:solidFill>
                  <a:schemeClr val="tx1"/>
                </a:solidFill>
                <a:effectLst/>
                <a:latin typeface="+mn-lt"/>
                <a:ea typeface="+mn-ea"/>
                <a:cs typeface="+mn-cs"/>
                <a:hlinkClick r:id="rId15" tooltip="Moniteur d'ordinateur"/>
              </a:rPr>
              <a:t>moniteur</a:t>
            </a:r>
            <a:r>
              <a:rPr lang="en-US" sz="1100" b="0" i="0" kern="1200" dirty="0" smtClean="0">
                <a:solidFill>
                  <a:schemeClr val="tx1"/>
                </a:solidFill>
                <a:effectLst/>
                <a:latin typeface="+mn-lt"/>
                <a:ea typeface="+mn-ea"/>
                <a:cs typeface="+mn-cs"/>
              </a:rPr>
              <a:t> est un écran utilisant les mêmes techniques que celles utilisées par les </a:t>
            </a:r>
            <a:r>
              <a:rPr lang="en-US" sz="1100" b="0" i="0" u="none" strike="noStrike" kern="1200" dirty="0" smtClean="0">
                <a:solidFill>
                  <a:schemeClr val="tx1"/>
                </a:solidFill>
                <a:effectLst/>
                <a:latin typeface="+mn-lt"/>
                <a:ea typeface="+mn-ea"/>
                <a:cs typeface="+mn-cs"/>
                <a:hlinkClick r:id="rId16" tooltip="Téléviseur"/>
              </a:rPr>
              <a:t>téléviseurs</a:t>
            </a:r>
            <a:r>
              <a:rPr lang="en-US" sz="1100" b="0" i="0" kern="1200" dirty="0" smtClean="0">
                <a:solidFill>
                  <a:schemeClr val="tx1"/>
                </a:solidFill>
                <a:effectLst/>
                <a:latin typeface="+mn-lt"/>
                <a:ea typeface="+mn-ea"/>
                <a:cs typeface="+mn-cs"/>
              </a:rPr>
              <a:t>, qui affiche des graphiques et des textes provenant de l'appareil informatique.</a:t>
            </a:r>
          </a:p>
          <a:p>
            <a:r>
              <a:rPr lang="en-US" sz="1100" b="0" i="0" kern="1200" dirty="0" smtClean="0">
                <a:solidFill>
                  <a:schemeClr val="tx1"/>
                </a:solidFill>
                <a:effectLst/>
                <a:latin typeface="+mn-lt"/>
                <a:ea typeface="+mn-ea"/>
                <a:cs typeface="+mn-cs"/>
              </a:rPr>
              <a:t>Une </a:t>
            </a:r>
            <a:r>
              <a:rPr lang="en-US" sz="1100" b="0" i="0" u="none" strike="noStrike" kern="1200" dirty="0" smtClean="0">
                <a:solidFill>
                  <a:schemeClr val="tx1"/>
                </a:solidFill>
                <a:effectLst/>
                <a:latin typeface="+mn-lt"/>
                <a:ea typeface="+mn-ea"/>
                <a:cs typeface="+mn-cs"/>
                <a:hlinkClick r:id="rId17" tooltip="Imprimante"/>
              </a:rPr>
              <a:t>imprimante</a:t>
            </a:r>
            <a:r>
              <a:rPr lang="en-US" sz="1100" b="0" i="0" kern="1200" dirty="0" smtClean="0">
                <a:solidFill>
                  <a:schemeClr val="tx1"/>
                </a:solidFill>
                <a:effectLst/>
                <a:latin typeface="+mn-lt"/>
                <a:ea typeface="+mn-ea"/>
                <a:cs typeface="+mn-cs"/>
              </a:rPr>
              <a:t> est un équipement servant à produire des informations non volatiles, sous forme d'impression sur papier. Il peut s'agir de textes, de tableaux, de graphiques, de schémas, de photos, etc.</a:t>
            </a:r>
          </a:p>
          <a:p>
            <a:r>
              <a:rPr lang="en-US" sz="1100" b="0" i="0" kern="1200" dirty="0" smtClean="0">
                <a:solidFill>
                  <a:schemeClr val="tx1"/>
                </a:solidFill>
                <a:effectLst/>
                <a:latin typeface="+mn-lt"/>
                <a:ea typeface="+mn-ea"/>
                <a:cs typeface="+mn-cs"/>
              </a:rPr>
              <a:t>Un </a:t>
            </a:r>
            <a:r>
              <a:rPr lang="en-US" sz="1100" b="0" i="0" u="none" strike="noStrike" kern="1200" dirty="0" smtClean="0">
                <a:solidFill>
                  <a:schemeClr val="tx1"/>
                </a:solidFill>
                <a:effectLst/>
                <a:latin typeface="+mn-lt"/>
                <a:ea typeface="+mn-ea"/>
                <a:cs typeface="+mn-cs"/>
                <a:hlinkClick r:id="rId18" tooltip="Haut-parleur"/>
              </a:rPr>
              <a:t>haut-parleur</a:t>
            </a:r>
            <a:r>
              <a:rPr lang="en-US" sz="1100" b="0" i="0" kern="1200" dirty="0" smtClean="0">
                <a:solidFill>
                  <a:schemeClr val="tx1"/>
                </a:solidFill>
                <a:effectLst/>
                <a:latin typeface="+mn-lt"/>
                <a:ea typeface="+mn-ea"/>
                <a:cs typeface="+mn-cs"/>
              </a:rPr>
              <a:t>, un </a:t>
            </a:r>
            <a:r>
              <a:rPr lang="en-US" sz="1100" b="0" i="0" u="none" strike="noStrike" kern="1200" dirty="0" smtClean="0">
                <a:solidFill>
                  <a:schemeClr val="tx1"/>
                </a:solidFill>
                <a:effectLst/>
                <a:latin typeface="+mn-lt"/>
                <a:ea typeface="+mn-ea"/>
                <a:cs typeface="+mn-cs"/>
                <a:hlinkClick r:id="rId19" tooltip="Jack (prise)"/>
              </a:rPr>
              <a:t>« jack »</a:t>
            </a:r>
            <a:r>
              <a:rPr lang="en-US" sz="1100" b="0" i="0" kern="1200" dirty="0" smtClean="0">
                <a:solidFill>
                  <a:schemeClr val="tx1"/>
                </a:solidFill>
                <a:effectLst/>
                <a:latin typeface="+mn-lt"/>
                <a:ea typeface="+mn-ea"/>
                <a:cs typeface="+mn-cs"/>
              </a:rPr>
              <a:t> ou l'on peut brancher un casque, un système d'enceintes amplifiées, ou tout système audio, afin de reproduire les sons dans le </a:t>
            </a:r>
            <a:r>
              <a:rPr lang="en-US" sz="1100" b="0" i="0" u="none" strike="noStrike" kern="1200" dirty="0" smtClean="0">
                <a:solidFill>
                  <a:schemeClr val="tx1"/>
                </a:solidFill>
                <a:effectLst/>
                <a:latin typeface="+mn-lt"/>
                <a:ea typeface="+mn-ea"/>
                <a:cs typeface="+mn-cs"/>
                <a:hlinkClick r:id="rId20" tooltip="Spectre électromagnétique"/>
              </a:rPr>
              <a:t>spectre</a:t>
            </a:r>
            <a:r>
              <a:rPr lang="en-US" sz="1100" b="0" i="0" kern="1200" dirty="0" smtClean="0">
                <a:solidFill>
                  <a:schemeClr val="tx1"/>
                </a:solidFill>
                <a:effectLst/>
                <a:latin typeface="+mn-lt"/>
                <a:ea typeface="+mn-ea"/>
                <a:cs typeface="+mn-cs"/>
              </a:rPr>
              <a:t> audible par les humains, fabriqués ou passant par la </a:t>
            </a:r>
            <a:r>
              <a:rPr lang="en-US" sz="1100" b="0" i="0" u="none" strike="noStrike" kern="1200" dirty="0" smtClean="0">
                <a:solidFill>
                  <a:schemeClr val="tx1"/>
                </a:solidFill>
                <a:effectLst/>
                <a:latin typeface="+mn-lt"/>
                <a:ea typeface="+mn-ea"/>
                <a:cs typeface="+mn-cs"/>
                <a:hlinkClick r:id="rId21" tooltip="Carte son"/>
              </a:rPr>
              <a:t>carte son</a:t>
            </a:r>
            <a:r>
              <a:rPr lang="en-US" sz="1100" b="0" i="0" kern="1200" dirty="0" smtClean="0">
                <a:solidFill>
                  <a:schemeClr val="tx1"/>
                </a:solidFill>
                <a:effectLst/>
                <a:latin typeface="+mn-lt"/>
                <a:ea typeface="+mn-ea"/>
                <a:cs typeface="+mn-cs"/>
              </a:rPr>
              <a:t>, cette dernière utilisant aussi un </a:t>
            </a:r>
            <a:r>
              <a:rPr lang="en-US" sz="1100" b="0" i="0" u="none" strike="noStrike" kern="1200" dirty="0" smtClean="0">
                <a:solidFill>
                  <a:schemeClr val="tx1"/>
                </a:solidFill>
                <a:effectLst/>
                <a:latin typeface="+mn-lt"/>
                <a:ea typeface="+mn-ea"/>
                <a:cs typeface="+mn-cs"/>
                <a:hlinkClick r:id="rId7" tooltip="Convertisseur numérique-analogique"/>
              </a:rPr>
              <a:t>DAC</a:t>
            </a:r>
            <a:r>
              <a:rPr lang="en-US" sz="1100" b="0" i="0" kern="1200" dirty="0" smtClean="0">
                <a:solidFill>
                  <a:schemeClr val="tx1"/>
                </a:solidFill>
                <a:effectLst/>
                <a:latin typeface="+mn-lt"/>
                <a:ea typeface="+mn-ea"/>
                <a:cs typeface="+mn-cs"/>
              </a:rPr>
              <a:t> mais aussi </a:t>
            </a:r>
            <a:r>
              <a:rPr lang="en-US" sz="1100" b="0" i="0" u="none" strike="noStrike" kern="1200" dirty="0" smtClean="0">
                <a:solidFill>
                  <a:schemeClr val="tx1"/>
                </a:solidFill>
                <a:effectLst/>
                <a:latin typeface="+mn-lt"/>
                <a:ea typeface="+mn-ea"/>
                <a:cs typeface="+mn-cs"/>
                <a:hlinkClick r:id="rId22" tooltip="Convertisseur analogique-numérique"/>
              </a:rPr>
              <a:t>ADC</a:t>
            </a:r>
            <a:r>
              <a:rPr lang="en-US" sz="1100" b="0" i="0" kern="1200" dirty="0" smtClean="0">
                <a:solidFill>
                  <a:schemeClr val="tx1"/>
                </a:solidFill>
                <a:effectLst/>
                <a:latin typeface="+mn-lt"/>
                <a:ea typeface="+mn-ea"/>
                <a:cs typeface="+mn-cs"/>
              </a:rPr>
              <a:t> permettant de digitaliser les signaux analogiques provenant de </a:t>
            </a:r>
            <a:r>
              <a:rPr lang="en-US" sz="1100" b="0" i="0" u="none" strike="noStrike" kern="1200" dirty="0" smtClean="0">
                <a:solidFill>
                  <a:schemeClr val="tx1"/>
                </a:solidFill>
                <a:effectLst/>
                <a:latin typeface="+mn-lt"/>
                <a:ea typeface="+mn-ea"/>
                <a:cs typeface="+mn-cs"/>
                <a:hlinkClick r:id="rId23" tooltip="Microphone"/>
              </a:rPr>
              <a:t>microphones</a:t>
            </a:r>
            <a:r>
              <a:rPr lang="en-US" sz="1100" b="0" i="0" kern="1200" dirty="0" smtClean="0">
                <a:solidFill>
                  <a:schemeClr val="tx1"/>
                </a:solidFill>
                <a:effectLst/>
                <a:latin typeface="+mn-lt"/>
                <a:ea typeface="+mn-ea"/>
                <a:cs typeface="+mn-cs"/>
              </a:rPr>
              <a:t> ou de tout </a:t>
            </a:r>
            <a:r>
              <a:rPr lang="en-US" sz="1100" b="0" i="0" u="none" strike="noStrike" kern="1200" dirty="0" smtClean="0">
                <a:solidFill>
                  <a:schemeClr val="tx1"/>
                </a:solidFill>
                <a:effectLst/>
                <a:latin typeface="+mn-lt"/>
                <a:ea typeface="+mn-ea"/>
                <a:cs typeface="+mn-cs"/>
                <a:hlinkClick r:id="rId24" tooltip="Hi-Fi"/>
              </a:rPr>
              <a:t>appareil électronique de reproduction sonore</a:t>
            </a:r>
            <a:r>
              <a:rPr lang="en-US" sz="1100" b="0" i="0" kern="1200" dirty="0" smtClean="0">
                <a:solidFill>
                  <a:schemeClr val="tx1"/>
                </a:solidFill>
                <a:effectLst/>
                <a:latin typeface="+mn-lt"/>
                <a:ea typeface="+mn-ea"/>
                <a:cs typeface="+mn-cs"/>
              </a:rPr>
              <a:t> que l'on connecte au connecteur </a:t>
            </a:r>
            <a:r>
              <a:rPr lang="en-US" sz="1100" b="0" i="1" u="none" strike="noStrike" kern="1200" dirty="0" smtClean="0">
                <a:solidFill>
                  <a:schemeClr val="tx1"/>
                </a:solidFill>
                <a:effectLst/>
                <a:latin typeface="+mn-lt"/>
                <a:ea typeface="+mn-ea"/>
                <a:cs typeface="+mn-cs"/>
                <a:hlinkClick r:id="rId23" tooltip="Microphone"/>
              </a:rPr>
              <a:t>mic</a:t>
            </a:r>
            <a:r>
              <a:rPr lang="en-US" sz="1100" b="0" i="0" kern="1200" dirty="0" smtClean="0">
                <a:solidFill>
                  <a:schemeClr val="tx1"/>
                </a:solidFill>
                <a:effectLst/>
                <a:latin typeface="+mn-lt"/>
                <a:ea typeface="+mn-ea"/>
                <a:cs typeface="+mn-cs"/>
              </a:rPr>
              <a:t> ou </a:t>
            </a:r>
            <a:r>
              <a:rPr lang="en-US" sz="1100" b="0" i="1" kern="1200" dirty="0" smtClean="0">
                <a:solidFill>
                  <a:schemeClr val="tx1"/>
                </a:solidFill>
                <a:effectLst/>
                <a:latin typeface="+mn-lt"/>
                <a:ea typeface="+mn-ea"/>
                <a:cs typeface="+mn-cs"/>
              </a:rPr>
              <a:t>line</a:t>
            </a:r>
            <a:r>
              <a:rPr lang="en-US" sz="1100" b="0" i="0" kern="1200" dirty="0" smtClean="0">
                <a:solidFill>
                  <a:schemeClr val="tx1"/>
                </a:solidFill>
                <a:effectLst/>
                <a:latin typeface="+mn-lt"/>
                <a:ea typeface="+mn-ea"/>
                <a:cs typeface="+mn-cs"/>
              </a:rPr>
              <a:t>.</a:t>
            </a:r>
          </a:p>
          <a:p>
            <a:pPr>
              <a:spcBef>
                <a:spcPts val="0"/>
              </a:spcBef>
              <a:buNone/>
            </a:pPr>
            <a:endParaRPr lang="fr-CA" dirty="0" smtClean="0"/>
          </a:p>
          <a:p>
            <a:pPr>
              <a:spcBef>
                <a:spcPts val="0"/>
              </a:spcBef>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r>
              <a:rPr lang="fr-CA" dirty="0" smtClean="0"/>
              <a:t>Données:</a:t>
            </a:r>
            <a:r>
              <a:rPr lang="fr-CA" baseline="0" dirty="0" smtClean="0"/>
              <a:t> représentation à l’aide d’un code binaire stocké dans la mémoire de l’ordinateur</a:t>
            </a:r>
          </a:p>
          <a:p>
            <a:pPr>
              <a:spcBef>
                <a:spcPts val="0"/>
              </a:spcBef>
              <a:buNone/>
            </a:pPr>
            <a:r>
              <a:rPr lang="fr-CA" baseline="0" dirty="0" smtClean="0"/>
              <a:t>Permet l’intéraction homme-machine (domaine populaire en ce moment). </a:t>
            </a:r>
          </a:p>
          <a:p>
            <a:pPr>
              <a:spcBef>
                <a:spcPts val="0"/>
              </a:spcBef>
              <a:buNone/>
            </a:pPr>
            <a:endParaRPr lang="fr-CA" baseline="0" dirty="0" smtClean="0"/>
          </a:p>
          <a:p>
            <a:pPr>
              <a:spcBef>
                <a:spcPts val="0"/>
              </a:spcBef>
              <a:buNone/>
            </a:pPr>
            <a:r>
              <a:rPr lang="fr-CA" baseline="0" dirty="0" smtClean="0"/>
              <a:t>Mécanisme de codage doit être connu par le programme qui traite la donnée</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1753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r>
              <a:rPr lang="fr-CA" dirty="0" smtClean="0"/>
              <a:t>L’ordinateur intéragit avec l’environnement grâce</a:t>
            </a:r>
            <a:r>
              <a:rPr lang="fr-CA" baseline="0" dirty="0" smtClean="0"/>
              <a:t> à des périphériques (entrée/sortie/moniteur,clavier etc...)</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r>
              <a:rPr lang="en-US" sz="1100" b="0" i="0" kern="1200" dirty="0" smtClean="0">
                <a:solidFill>
                  <a:schemeClr val="tx1"/>
                </a:solidFill>
                <a:effectLst/>
                <a:latin typeface="+mn-lt"/>
                <a:ea typeface="+mn-ea"/>
                <a:cs typeface="+mn-cs"/>
              </a:rPr>
              <a:t>Un </a:t>
            </a:r>
            <a:r>
              <a:rPr lang="en-US" sz="1100" b="0" i="1" kern="1200" dirty="0" smtClean="0">
                <a:solidFill>
                  <a:schemeClr val="tx1"/>
                </a:solidFill>
                <a:effectLst/>
                <a:latin typeface="+mn-lt"/>
                <a:ea typeface="+mn-ea"/>
                <a:cs typeface="+mn-cs"/>
              </a:rPr>
              <a:t>logiciel</a:t>
            </a:r>
            <a:r>
              <a:rPr lang="en-US" sz="1100" b="0" i="0" kern="1200" dirty="0" smtClean="0">
                <a:solidFill>
                  <a:schemeClr val="tx1"/>
                </a:solidFill>
                <a:effectLst/>
                <a:latin typeface="+mn-lt"/>
                <a:ea typeface="+mn-ea"/>
                <a:cs typeface="+mn-cs"/>
              </a:rPr>
              <a:t> est un ensemble d'informations relatives à un traitement automatisé, la mécanique de cette </a:t>
            </a:r>
            <a:r>
              <a:rPr lang="en-US" sz="1100" b="0" i="0" u="none" strike="noStrike" kern="1200" dirty="0" smtClean="0">
                <a:solidFill>
                  <a:schemeClr val="tx1"/>
                </a:solidFill>
                <a:effectLst/>
                <a:latin typeface="+mn-lt"/>
                <a:ea typeface="+mn-ea"/>
                <a:cs typeface="+mn-cs"/>
                <a:hlinkClick r:id="rId3" tooltip="Machine de Turing"/>
              </a:rPr>
              <a:t>machine</a:t>
            </a:r>
            <a:r>
              <a:rPr lang="en-US" sz="1100" b="0" i="0" kern="1200" dirty="0" smtClean="0">
                <a:solidFill>
                  <a:schemeClr val="tx1"/>
                </a:solidFill>
                <a:effectLst/>
                <a:latin typeface="+mn-lt"/>
                <a:ea typeface="+mn-ea"/>
                <a:cs typeface="+mn-cs"/>
              </a:rPr>
              <a:t> correspondant au processeur. Le logiciel peut être composé d'instructions et de données. Les instructions mettent en application les </a:t>
            </a:r>
            <a:r>
              <a:rPr lang="en-US" sz="1100" b="0" i="0" u="none" strike="noStrike" kern="1200" dirty="0" smtClean="0">
                <a:solidFill>
                  <a:schemeClr val="tx1"/>
                </a:solidFill>
                <a:effectLst/>
                <a:latin typeface="+mn-lt"/>
                <a:ea typeface="+mn-ea"/>
                <a:cs typeface="+mn-cs"/>
                <a:hlinkClick r:id="rId4" tooltip="Algorithme"/>
              </a:rPr>
              <a:t>algorithmes</a:t>
            </a:r>
            <a:r>
              <a:rPr lang="en-US" sz="1100" b="0" i="0" kern="1200" dirty="0" smtClean="0">
                <a:solidFill>
                  <a:schemeClr val="tx1"/>
                </a:solidFill>
                <a:effectLst/>
                <a:latin typeface="+mn-lt"/>
                <a:ea typeface="+mn-ea"/>
                <a:cs typeface="+mn-cs"/>
              </a:rPr>
              <a:t> en rapport avec le traitement d'information voulu. Les données incluses dans un logiciel sont les informations relatives à ce traitement ou exigées par lui (valeurs clés, textes, images, etc.).</a:t>
            </a:r>
          </a:p>
          <a:p>
            <a:r>
              <a:rPr lang="en-US" sz="1100" b="0" i="0" kern="1200" dirty="0" smtClean="0">
                <a:solidFill>
                  <a:schemeClr val="tx1"/>
                </a:solidFill>
                <a:effectLst/>
                <a:latin typeface="+mn-lt"/>
                <a:ea typeface="+mn-ea"/>
                <a:cs typeface="+mn-cs"/>
              </a:rPr>
              <a:t>Le logiciel peut prendre une forme exécutable (c'est-à-dire directement compréhensible par le micro-processeur) ou source, c'est-à-dire dont la représentation est composée d'une suite d'</a:t>
            </a:r>
            <a:r>
              <a:rPr lang="en-US" sz="1100" b="0" i="0" u="none" strike="noStrike" kern="1200" dirty="0" smtClean="0">
                <a:solidFill>
                  <a:schemeClr val="tx1"/>
                </a:solidFill>
                <a:effectLst/>
                <a:latin typeface="+mn-lt"/>
                <a:ea typeface="+mn-ea"/>
                <a:cs typeface="+mn-cs"/>
                <a:hlinkClick r:id="rId5" tooltip="Instruction machine"/>
              </a:rPr>
              <a:t>instructions</a:t>
            </a:r>
            <a:r>
              <a:rPr lang="en-US" sz="1100" b="0" i="0" kern="1200" dirty="0" smtClean="0">
                <a:solidFill>
                  <a:schemeClr val="tx1"/>
                </a:solidFill>
                <a:effectLst/>
                <a:latin typeface="+mn-lt"/>
                <a:ea typeface="+mn-ea"/>
                <a:cs typeface="+mn-cs"/>
              </a:rPr>
              <a:t> directement compréhensible par un individu. Ainsi donc, on peut considérer le logiciel comme une abstraction qui peut prendre une multitude de formes : il peut être imprimé sur du papier, conservé sous forme d'un fichier </a:t>
            </a:r>
            <a:r>
              <a:rPr lang="en-US" sz="1100" b="0" i="0" u="none" strike="noStrike" kern="1200" dirty="0" smtClean="0">
                <a:solidFill>
                  <a:schemeClr val="tx1"/>
                </a:solidFill>
                <a:effectLst/>
                <a:latin typeface="+mn-lt"/>
                <a:ea typeface="+mn-ea"/>
                <a:cs typeface="+mn-cs"/>
                <a:hlinkClick r:id="rId6" tooltip="Fichier informatique"/>
              </a:rPr>
              <a:t>fichiers informatiques</a:t>
            </a:r>
            <a:r>
              <a:rPr lang="en-US" sz="1100" b="0" i="0" kern="1200" dirty="0" smtClean="0">
                <a:solidFill>
                  <a:schemeClr val="tx1"/>
                </a:solidFill>
                <a:effectLst/>
                <a:latin typeface="+mn-lt"/>
                <a:ea typeface="+mn-ea"/>
                <a:cs typeface="+mn-cs"/>
              </a:rPr>
              <a:t> ou encore stocké dans une </a:t>
            </a:r>
            <a:r>
              <a:rPr lang="en-US" sz="1100" b="0" i="0" u="none" strike="noStrike" kern="1200" dirty="0" smtClean="0">
                <a:solidFill>
                  <a:schemeClr val="tx1"/>
                </a:solidFill>
                <a:effectLst/>
                <a:latin typeface="+mn-lt"/>
                <a:ea typeface="+mn-ea"/>
                <a:cs typeface="+mn-cs"/>
                <a:hlinkClick r:id="rId7" tooltip="Mémoire informatique"/>
              </a:rPr>
              <a:t>mémoire</a:t>
            </a:r>
            <a:r>
              <a:rPr lang="en-US" sz="1100" b="0" i="0" kern="1200" dirty="0" smtClean="0">
                <a:solidFill>
                  <a:schemeClr val="tx1"/>
                </a:solidFill>
                <a:effectLst/>
                <a:latin typeface="+mn-lt"/>
                <a:ea typeface="+mn-ea"/>
                <a:cs typeface="+mn-cs"/>
              </a:rPr>
              <a:t> (une disquette, une clé USB).</a:t>
            </a:r>
          </a:p>
          <a:p>
            <a:pPr>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sz="1800" i="1" dirty="0" smtClean="0">
                <a:hlinkClick r:id="rId3" tooltip="Logiciel applicatif"/>
              </a:rPr>
              <a:t>logiciel applicatif</a:t>
            </a:r>
            <a:r>
              <a:rPr lang="en-US" sz="1800" dirty="0" smtClean="0"/>
              <a:t> : un logiciel applicatif contient les instructions et les informations relatives à une </a:t>
            </a:r>
            <a:r>
              <a:rPr lang="en-US" sz="1800" i="1" dirty="0" smtClean="0"/>
              <a:t>activité</a:t>
            </a:r>
            <a:r>
              <a:rPr lang="en-US" sz="1800" dirty="0" smtClean="0"/>
              <a:t> automatisée. Un ordinateur peut stocker une panoplie de logiciels applicatifs, correspondant aux très nombreuses activités pour lesquelles il est utilisé ;</a:t>
            </a:r>
          </a:p>
          <a:p>
            <a:r>
              <a:rPr lang="en-US" sz="1800" i="1" dirty="0" smtClean="0">
                <a:hlinkClick r:id="rId4" tooltip="Logiciel système"/>
              </a:rPr>
              <a:t>logiciel système</a:t>
            </a:r>
            <a:r>
              <a:rPr lang="en-US" sz="1800" dirty="0" smtClean="0"/>
              <a:t> : un logiciel système contient les instructions et les informations relatives à des </a:t>
            </a:r>
            <a:r>
              <a:rPr lang="en-US" sz="1800" i="1" dirty="0" smtClean="0"/>
              <a:t>opérations de routine</a:t>
            </a:r>
            <a:r>
              <a:rPr lang="en-US" sz="1800" dirty="0" smtClean="0"/>
              <a:t> effectuées par les différents logiciels applicatifs ;</a:t>
            </a:r>
          </a:p>
          <a:p>
            <a:pPr lvl="1"/>
            <a:r>
              <a:rPr lang="en-US" sz="1800" i="1" dirty="0" smtClean="0">
                <a:hlinkClick r:id="rId5" tooltip="Système d'exploitation"/>
              </a:rPr>
              <a:t>système d'exploitation</a:t>
            </a:r>
            <a:r>
              <a:rPr lang="en-US" sz="1800" dirty="0" smtClean="0"/>
              <a:t> : le système d'exploitation est un logiciel système qui contient l'ensemble des instructions et des informations relatives à l’utilisation commune du matériel informatique par les logiciels applicatifs ;</a:t>
            </a:r>
          </a:p>
          <a:p>
            <a:r>
              <a:rPr lang="en-US" sz="1800" i="1" dirty="0" smtClean="0">
                <a:hlinkClick r:id="rId6" tooltip="Micrologiciel"/>
              </a:rPr>
              <a:t>micrologiciel</a:t>
            </a:r>
            <a:r>
              <a:rPr lang="en-US" sz="1800" dirty="0" smtClean="0"/>
              <a:t> (</a:t>
            </a:r>
            <a:r>
              <a:rPr lang="en-US" sz="1800" i="1" dirty="0" smtClean="0"/>
              <a:t>firmware</a:t>
            </a:r>
            <a:r>
              <a:rPr lang="en-US" sz="1800" dirty="0" smtClean="0"/>
              <a:t> en anglais) : lors d'une utilisation d'un équipement matériel déterminé – lors d'une opération de routine. Un micrologiciel contient les instructions et les informations relatives au déroulement de cette opération sur l'équipement en question. Un appareil informatique peut contenir de nombreux micrologiciels. Chaque micrologiciel contient les instructions et les informations relatives à tous les traitements qui peuvent être effectués par les équipements d'une série ou d'une marque déterminée.</a:t>
            </a:r>
          </a:p>
          <a:p>
            <a:r>
              <a:rPr lang="en-US" sz="1800" dirty="0" smtClean="0"/>
              <a:t>Un </a:t>
            </a:r>
            <a:r>
              <a:rPr lang="en-US" sz="1800" i="1" dirty="0" smtClean="0"/>
              <a:t>logiciel embarqué</a:t>
            </a:r>
            <a:r>
              <a:rPr lang="en-US" sz="1800" dirty="0" smtClean="0"/>
              <a:t>, un </a:t>
            </a:r>
            <a:r>
              <a:rPr lang="en-US" sz="1800" i="1" dirty="0" smtClean="0">
                <a:hlinkClick r:id="rId7" tooltip="Logiciel libre"/>
              </a:rPr>
              <a:t>logiciel libre</a:t>
            </a:r>
            <a:r>
              <a:rPr lang="en-US" sz="1800" dirty="0" smtClean="0"/>
              <a:t>, un </a:t>
            </a:r>
            <a:r>
              <a:rPr lang="en-US" sz="1800" i="1" dirty="0" smtClean="0">
                <a:hlinkClick r:id="rId8" tooltip="Logiciel propriétaire"/>
              </a:rPr>
              <a:t>logiciel propriétaire</a:t>
            </a:r>
            <a:r>
              <a:rPr lang="en-US" sz="1800" dirty="0" smtClean="0"/>
              <a:t> font référence à une manière de distribuer le logiciel. Voir « </a:t>
            </a:r>
            <a:r>
              <a:rPr lang="en-US" sz="1800" dirty="0" smtClean="0">
                <a:hlinkClick r:id="rId9"/>
              </a:rPr>
              <a:t>Marché de l'informatique</a:t>
            </a:r>
            <a:r>
              <a:rPr lang="en-US" sz="1800" dirty="0" smtClean="0"/>
              <a:t> ».</a:t>
            </a:r>
          </a:p>
          <a:p>
            <a:endParaRPr lang="en-US" dirty="0"/>
          </a:p>
        </p:txBody>
      </p:sp>
    </p:spTree>
    <p:extLst>
      <p:ext uri="{BB962C8B-B14F-4D97-AF65-F5344CB8AC3E}">
        <p14:creationId xmlns:p14="http://schemas.microsoft.com/office/powerpoint/2010/main" val="348035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r>
              <a:rPr lang="en-US" sz="1100" b="0" i="0" kern="1200" dirty="0" smtClean="0">
                <a:solidFill>
                  <a:schemeClr val="tx1"/>
                </a:solidFill>
                <a:effectLst/>
                <a:latin typeface="+mn-lt"/>
                <a:ea typeface="+mn-ea"/>
                <a:cs typeface="+mn-cs"/>
              </a:rPr>
              <a:t>L'intérieur du boîtier d'un appareil informatique contient un ou plusieurs </a:t>
            </a:r>
            <a:r>
              <a:rPr lang="en-US" sz="1100" b="0" i="0" u="none" strike="noStrike" kern="1200" dirty="0" smtClean="0">
                <a:solidFill>
                  <a:schemeClr val="tx1"/>
                </a:solidFill>
                <a:effectLst/>
                <a:latin typeface="+mn-lt"/>
                <a:ea typeface="+mn-ea"/>
                <a:cs typeface="+mn-cs"/>
                <a:hlinkClick r:id="rId3" tooltip="Circuit imprimé"/>
              </a:rPr>
              <a:t>circuits imprimés</a:t>
            </a:r>
            <a:r>
              <a:rPr lang="en-US" sz="1100" b="0" i="0" kern="1200" dirty="0" smtClean="0">
                <a:solidFill>
                  <a:schemeClr val="tx1"/>
                </a:solidFill>
                <a:effectLst/>
                <a:latin typeface="+mn-lt"/>
                <a:ea typeface="+mn-ea"/>
                <a:cs typeface="+mn-cs"/>
              </a:rPr>
              <a:t> sur lesquels sont soudés des </a:t>
            </a:r>
            <a:r>
              <a:rPr lang="en-US" sz="1100" b="0" i="0" u="none" strike="noStrike" kern="1200" dirty="0" smtClean="0">
                <a:solidFill>
                  <a:schemeClr val="tx1"/>
                </a:solidFill>
                <a:effectLst/>
                <a:latin typeface="+mn-lt"/>
                <a:ea typeface="+mn-ea"/>
                <a:cs typeface="+mn-cs"/>
                <a:hlinkClick r:id="rId4" tooltip="Composant électronique"/>
              </a:rPr>
              <a:t>composants électroniques</a:t>
            </a:r>
            <a:r>
              <a:rPr lang="en-US" sz="1100" b="0" i="0" kern="1200" dirty="0" smtClean="0">
                <a:solidFill>
                  <a:schemeClr val="tx1"/>
                </a:solidFill>
                <a:effectLst/>
                <a:latin typeface="+mn-lt"/>
                <a:ea typeface="+mn-ea"/>
                <a:cs typeface="+mn-cs"/>
              </a:rPr>
              <a:t> et des </a:t>
            </a:r>
            <a:r>
              <a:rPr lang="en-US" sz="1100" b="0" i="0" u="none" strike="noStrike" kern="1200" dirty="0" smtClean="0">
                <a:solidFill>
                  <a:schemeClr val="tx1"/>
                </a:solidFill>
                <a:effectLst/>
                <a:latin typeface="+mn-lt"/>
                <a:ea typeface="+mn-ea"/>
                <a:cs typeface="+mn-cs"/>
                <a:hlinkClick r:id="rId5" tooltip="Connectique"/>
              </a:rPr>
              <a:t>connecteurs</a:t>
            </a:r>
            <a:r>
              <a:rPr lang="en-US" sz="1100" b="0" i="0" kern="1200" dirty="0" smtClean="0">
                <a:solidFill>
                  <a:schemeClr val="tx1"/>
                </a:solidFill>
                <a:effectLst/>
                <a:latin typeface="+mn-lt"/>
                <a:ea typeface="+mn-ea"/>
                <a:cs typeface="+mn-cs"/>
              </a:rPr>
              <a:t>. La </a:t>
            </a:r>
            <a:r>
              <a:rPr lang="en-US" sz="1100" b="0" i="0" u="none" strike="noStrike" kern="1200" dirty="0" smtClean="0">
                <a:solidFill>
                  <a:schemeClr val="tx1"/>
                </a:solidFill>
                <a:effectLst/>
                <a:latin typeface="+mn-lt"/>
                <a:ea typeface="+mn-ea"/>
                <a:cs typeface="+mn-cs"/>
                <a:hlinkClick r:id="rId6" tooltip="Carte mère"/>
              </a:rPr>
              <a:t>carte mère</a:t>
            </a:r>
            <a:r>
              <a:rPr lang="en-US" sz="1100" b="0" i="0" kern="1200" dirty="0" smtClean="0">
                <a:solidFill>
                  <a:schemeClr val="tx1"/>
                </a:solidFill>
                <a:effectLst/>
                <a:latin typeface="+mn-lt"/>
                <a:ea typeface="+mn-ea"/>
                <a:cs typeface="+mn-cs"/>
              </a:rPr>
              <a:t> est le circuit imprimé central, sur lequel sont connectés tous les autres équipements.</a:t>
            </a:r>
          </a:p>
          <a:p>
            <a:r>
              <a:rPr lang="en-US" sz="1100" b="0" i="0" kern="1200" dirty="0" smtClean="0">
                <a:solidFill>
                  <a:schemeClr val="tx1"/>
                </a:solidFill>
                <a:effectLst/>
                <a:latin typeface="+mn-lt"/>
                <a:ea typeface="+mn-ea"/>
                <a:cs typeface="+mn-cs"/>
              </a:rPr>
              <a:t>Un </a:t>
            </a:r>
            <a:r>
              <a:rPr lang="en-US" sz="1100" b="0" i="0" u="none" strike="noStrike" kern="1200" dirty="0" smtClean="0">
                <a:solidFill>
                  <a:schemeClr val="tx1"/>
                </a:solidFill>
                <a:effectLst/>
                <a:latin typeface="+mn-lt"/>
                <a:ea typeface="+mn-ea"/>
                <a:cs typeface="+mn-cs"/>
                <a:hlinkClick r:id="rId7" tooltip="Bus informatique"/>
              </a:rPr>
              <a:t>bus</a:t>
            </a:r>
            <a:r>
              <a:rPr lang="en-US" sz="1100" b="0" i="0" kern="1200" dirty="0" smtClean="0">
                <a:solidFill>
                  <a:schemeClr val="tx1"/>
                </a:solidFill>
                <a:effectLst/>
                <a:latin typeface="+mn-lt"/>
                <a:ea typeface="+mn-ea"/>
                <a:cs typeface="+mn-cs"/>
              </a:rPr>
              <a:t> est un ensemble de lignes de communication qui servent aux échanges d'information entre les composants de l'appareil informatique. Les informations sont transmises sous forme de suites de </a:t>
            </a:r>
            <a:r>
              <a:rPr lang="en-US" sz="1100" b="0" i="0" u="none" strike="noStrike" kern="1200" dirty="0" smtClean="0">
                <a:solidFill>
                  <a:schemeClr val="tx1"/>
                </a:solidFill>
                <a:effectLst/>
                <a:latin typeface="+mn-lt"/>
                <a:ea typeface="+mn-ea"/>
                <a:cs typeface="+mn-cs"/>
                <a:hlinkClick r:id="rId8" tooltip="Signal électrique"/>
              </a:rPr>
              <a:t>signaux électriques</a:t>
            </a:r>
            <a:r>
              <a:rPr lang="en-US" sz="1100" b="0" i="0" kern="1200" dirty="0" smtClean="0">
                <a:solidFill>
                  <a:schemeClr val="tx1"/>
                </a:solidFill>
                <a:effectLst/>
                <a:latin typeface="+mn-lt"/>
                <a:ea typeface="+mn-ea"/>
                <a:cs typeface="+mn-cs"/>
              </a:rPr>
              <a:t>. Le plus petit élément d'information manipulable en informatique correspond à un </a:t>
            </a:r>
            <a:r>
              <a:rPr lang="en-US" sz="1100" b="0" i="0" u="none" strike="noStrike" kern="1200" dirty="0" smtClean="0">
                <a:solidFill>
                  <a:schemeClr val="tx1"/>
                </a:solidFill>
                <a:effectLst/>
                <a:latin typeface="+mn-lt"/>
                <a:ea typeface="+mn-ea"/>
                <a:cs typeface="+mn-cs"/>
                <a:hlinkClick r:id="rId9" tooltip="Bit"/>
              </a:rPr>
              <a:t>bit</a:t>
            </a:r>
            <a:r>
              <a:rPr lang="en-US" sz="1100" b="0" i="0" kern="1200" dirty="0" smtClean="0">
                <a:solidFill>
                  <a:schemeClr val="tx1"/>
                </a:solidFill>
                <a:effectLst/>
                <a:latin typeface="+mn-lt"/>
                <a:ea typeface="+mn-ea"/>
                <a:cs typeface="+mn-cs"/>
              </a:rPr>
              <a:t>. Les bus transfèrent des </a:t>
            </a:r>
            <a:r>
              <a:rPr lang="en-US" sz="1100" b="0" i="0" u="none" strike="noStrike" kern="1200" dirty="0" smtClean="0">
                <a:solidFill>
                  <a:schemeClr val="tx1"/>
                </a:solidFill>
                <a:effectLst/>
                <a:latin typeface="+mn-lt"/>
                <a:ea typeface="+mn-ea"/>
                <a:cs typeface="+mn-cs"/>
                <a:hlinkClick r:id="rId10" tooltip="Byte"/>
              </a:rPr>
              <a:t>bytes</a:t>
            </a:r>
            <a:r>
              <a:rPr lang="en-US" sz="1100" b="0" i="0" kern="1200" dirty="0" smtClean="0">
                <a:solidFill>
                  <a:schemeClr val="tx1"/>
                </a:solidFill>
                <a:effectLst/>
                <a:latin typeface="+mn-lt"/>
                <a:ea typeface="+mn-ea"/>
                <a:cs typeface="+mn-cs"/>
              </a:rPr>
              <a:t> d’informations composés de plusieurs bits en parallèle.</a:t>
            </a:r>
          </a:p>
          <a:p>
            <a:r>
              <a:rPr lang="en-US" sz="1100" b="0" i="0" kern="1200" dirty="0" smtClean="0">
                <a:solidFill>
                  <a:schemeClr val="tx1"/>
                </a:solidFill>
                <a:effectLst/>
                <a:latin typeface="+mn-lt"/>
                <a:ea typeface="+mn-ea"/>
                <a:cs typeface="+mn-cs"/>
              </a:rPr>
              <a:t>Les </a:t>
            </a:r>
            <a:r>
              <a:rPr lang="en-US" sz="1100" b="0" i="0" u="none" strike="noStrike" kern="1200" dirty="0" smtClean="0">
                <a:solidFill>
                  <a:schemeClr val="tx1"/>
                </a:solidFill>
                <a:effectLst/>
                <a:latin typeface="+mn-lt"/>
                <a:ea typeface="+mn-ea"/>
                <a:cs typeface="+mn-cs"/>
                <a:hlinkClick r:id="rId11" tooltip="Périphérique informatique"/>
              </a:rPr>
              <a:t>périphériques</a:t>
            </a:r>
            <a:r>
              <a:rPr lang="en-US" sz="1100" b="0" i="0" kern="1200" dirty="0" smtClean="0">
                <a:solidFill>
                  <a:schemeClr val="tx1"/>
                </a:solidFill>
                <a:effectLst/>
                <a:latin typeface="+mn-lt"/>
                <a:ea typeface="+mn-ea"/>
                <a:cs typeface="+mn-cs"/>
              </a:rPr>
              <a:t> sont par définition les équipements situés à l'extérieur du boîtier.</a:t>
            </a:r>
          </a:p>
          <a:p>
            <a:pPr>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r>
              <a:rPr lang="en-US" sz="1100" b="0" i="0" kern="1200" dirty="0" smtClean="0">
                <a:solidFill>
                  <a:schemeClr val="tx1"/>
                </a:solidFill>
                <a:effectLst/>
                <a:latin typeface="+mn-lt"/>
                <a:ea typeface="+mn-ea"/>
                <a:cs typeface="+mn-cs"/>
              </a:rPr>
              <a:t>La </a:t>
            </a:r>
            <a:r>
              <a:rPr lang="en-US" sz="1100" b="0" i="0" u="none" strike="noStrike" kern="1200" dirty="0" smtClean="0">
                <a:solidFill>
                  <a:schemeClr val="tx1"/>
                </a:solidFill>
                <a:effectLst/>
                <a:latin typeface="+mn-lt"/>
                <a:ea typeface="+mn-ea"/>
                <a:cs typeface="+mn-cs"/>
                <a:hlinkClick r:id="rId3" tooltip="Carte mère"/>
              </a:rPr>
              <a:t>carte mère</a:t>
            </a:r>
            <a:r>
              <a:rPr lang="en-US" sz="1100" b="0" i="0" kern="1200" dirty="0" smtClean="0">
                <a:solidFill>
                  <a:schemeClr val="tx1"/>
                </a:solidFill>
                <a:effectLst/>
                <a:latin typeface="+mn-lt"/>
                <a:ea typeface="+mn-ea"/>
                <a:cs typeface="+mn-cs"/>
              </a:rPr>
              <a:t> est un circuit imprimé constituant le support principal des éléments essentiels d'un ordinateur etc.</a:t>
            </a:r>
            <a:r>
              <a:rPr lang="en-US" sz="1100" b="0" i="0" u="none" strike="noStrike" kern="1200" baseline="30000" dirty="0" smtClean="0">
                <a:solidFill>
                  <a:schemeClr val="tx1"/>
                </a:solidFill>
                <a:effectLst/>
                <a:latin typeface="+mn-lt"/>
                <a:ea typeface="+mn-ea"/>
                <a:cs typeface="+mn-cs"/>
                <a:hlinkClick r:id="rId4"/>
              </a:rPr>
              <a:t>27</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209675" y="685800"/>
            <a:ext cx="4438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r>
              <a:rPr lang="en-US" sz="1100" b="0" i="0" kern="1200" dirty="0" smtClean="0">
                <a:solidFill>
                  <a:schemeClr val="tx1"/>
                </a:solidFill>
                <a:effectLst/>
                <a:latin typeface="+mn-lt"/>
                <a:ea typeface="+mn-ea"/>
                <a:cs typeface="+mn-cs"/>
              </a:rPr>
              <a:t>Un </a:t>
            </a:r>
            <a:r>
              <a:rPr lang="en-US" sz="1100" b="0" i="0" u="none" strike="noStrike" kern="1200" dirty="0" smtClean="0">
                <a:solidFill>
                  <a:schemeClr val="tx1"/>
                </a:solidFill>
                <a:effectLst/>
                <a:latin typeface="+mn-lt"/>
                <a:ea typeface="+mn-ea"/>
                <a:cs typeface="+mn-cs"/>
                <a:hlinkClick r:id="rId3" tooltip="Processeur"/>
              </a:rPr>
              <a:t>processeur</a:t>
            </a:r>
            <a:r>
              <a:rPr lang="en-US" sz="1100" b="0" i="0" kern="1200" dirty="0" smtClean="0">
                <a:solidFill>
                  <a:schemeClr val="tx1"/>
                </a:solidFill>
                <a:effectLst/>
                <a:latin typeface="+mn-lt"/>
                <a:ea typeface="+mn-ea"/>
                <a:cs typeface="+mn-cs"/>
              </a:rPr>
              <a:t> est un composant électronique qui exécute des </a:t>
            </a:r>
            <a:r>
              <a:rPr lang="en-US" sz="1100" b="0" i="0" u="none" strike="noStrike" kern="1200" dirty="0" smtClean="0">
                <a:solidFill>
                  <a:schemeClr val="tx1"/>
                </a:solidFill>
                <a:effectLst/>
                <a:latin typeface="+mn-lt"/>
                <a:ea typeface="+mn-ea"/>
                <a:cs typeface="+mn-cs"/>
                <a:hlinkClick r:id="rId4" tooltip="Instruction machine"/>
              </a:rPr>
              <a:t>instructions</a:t>
            </a:r>
            <a:r>
              <a:rPr lang="en-US" sz="1100" b="0" i="0" kern="1200" dirty="0" smtClean="0">
                <a:solidFill>
                  <a:schemeClr val="tx1"/>
                </a:solidFill>
                <a:effectLst/>
                <a:latin typeface="+mn-lt"/>
                <a:ea typeface="+mn-ea"/>
                <a:cs typeface="+mn-cs"/>
              </a:rPr>
              <a:t>.</a:t>
            </a:r>
          </a:p>
          <a:p>
            <a:r>
              <a:rPr lang="en-US" sz="1100" b="0" i="0" kern="1200" dirty="0" smtClean="0">
                <a:solidFill>
                  <a:schemeClr val="tx1"/>
                </a:solidFill>
                <a:effectLst/>
                <a:latin typeface="+mn-lt"/>
                <a:ea typeface="+mn-ea"/>
                <a:cs typeface="+mn-cs"/>
              </a:rPr>
              <a:t>Un appareil informatique contient un processeur, voire deux, quatre, ou plus. Les </a:t>
            </a:r>
            <a:r>
              <a:rPr lang="en-US" sz="1100" b="0" i="0" u="none" strike="noStrike" kern="1200" dirty="0" smtClean="0">
                <a:solidFill>
                  <a:schemeClr val="tx1"/>
                </a:solidFill>
                <a:effectLst/>
                <a:latin typeface="+mn-lt"/>
                <a:ea typeface="+mn-ea"/>
                <a:cs typeface="+mn-cs"/>
                <a:hlinkClick r:id="rId5" tooltip="Superordinateur"/>
              </a:rPr>
              <a:t>ordinateurs géants</a:t>
            </a:r>
            <a:r>
              <a:rPr lang="en-US" sz="1100" b="0" i="0" kern="1200" dirty="0" smtClean="0">
                <a:solidFill>
                  <a:schemeClr val="tx1"/>
                </a:solidFill>
                <a:effectLst/>
                <a:latin typeface="+mn-lt"/>
                <a:ea typeface="+mn-ea"/>
                <a:cs typeface="+mn-cs"/>
              </a:rPr>
              <a:t> contiennent des centaines, voire des milliers de processeurs.</a:t>
            </a:r>
          </a:p>
          <a:p>
            <a:r>
              <a:rPr lang="en-US" sz="1100" b="0" i="0" kern="1200" dirty="0" smtClean="0">
                <a:solidFill>
                  <a:schemeClr val="tx1"/>
                </a:solidFill>
                <a:effectLst/>
                <a:latin typeface="+mn-lt"/>
                <a:ea typeface="+mn-ea"/>
                <a:cs typeface="+mn-cs"/>
              </a:rPr>
              <a:t>L'acronyme </a:t>
            </a:r>
            <a:r>
              <a:rPr lang="en-US" sz="1100" b="0" i="0" u="none" strike="noStrike" kern="1200" dirty="0" smtClean="0">
                <a:solidFill>
                  <a:schemeClr val="tx1"/>
                </a:solidFill>
                <a:effectLst/>
                <a:latin typeface="+mn-lt"/>
                <a:ea typeface="+mn-ea"/>
                <a:cs typeface="+mn-cs"/>
                <a:hlinkClick r:id="rId3" tooltip="Processeur"/>
              </a:rPr>
              <a:t>CPU</a:t>
            </a:r>
            <a:r>
              <a:rPr lang="en-US" sz="1100" b="0" i="0" kern="1200" dirty="0" smtClean="0">
                <a:solidFill>
                  <a:schemeClr val="tx1"/>
                </a:solidFill>
                <a:effectLst/>
                <a:latin typeface="+mn-lt"/>
                <a:ea typeface="+mn-ea"/>
                <a:cs typeface="+mn-cs"/>
              </a:rPr>
              <a:t> (pour l'anglais </a:t>
            </a:r>
            <a:r>
              <a:rPr lang="en-US" sz="1100" b="0" i="1" kern="1200" dirty="0" smtClean="0">
                <a:solidFill>
                  <a:schemeClr val="tx1"/>
                </a:solidFill>
                <a:effectLst/>
                <a:latin typeface="+mn-lt"/>
                <a:ea typeface="+mn-ea"/>
                <a:cs typeface="+mn-cs"/>
              </a:rPr>
              <a:t>Central Processing Unit</a:t>
            </a:r>
            <a:r>
              <a:rPr lang="en-US" sz="1100" b="0" i="0" kern="1200" dirty="0" smtClean="0">
                <a:solidFill>
                  <a:schemeClr val="tx1"/>
                </a:solidFill>
                <a:effectLst/>
                <a:latin typeface="+mn-lt"/>
                <a:ea typeface="+mn-ea"/>
                <a:cs typeface="+mn-cs"/>
              </a:rPr>
              <a:t>) désigne le ou les processeurs centraux de l'appareil. L'exécution des instructions par le ou les CPU influence tout le déroulement des traitements.</a:t>
            </a:r>
          </a:p>
          <a:p>
            <a:r>
              <a:rPr lang="en-US" sz="1100" b="0" i="0" kern="1200" dirty="0" smtClean="0">
                <a:solidFill>
                  <a:schemeClr val="tx1"/>
                </a:solidFill>
                <a:effectLst/>
                <a:latin typeface="+mn-lt"/>
                <a:ea typeface="+mn-ea"/>
                <a:cs typeface="+mn-cs"/>
              </a:rPr>
              <a:t>Un </a:t>
            </a:r>
            <a:r>
              <a:rPr lang="en-US" sz="1100" b="0" i="0" u="none" strike="noStrike" kern="1200" dirty="0" smtClean="0">
                <a:solidFill>
                  <a:schemeClr val="tx1"/>
                </a:solidFill>
                <a:effectLst/>
                <a:latin typeface="+mn-lt"/>
                <a:ea typeface="+mn-ea"/>
                <a:cs typeface="+mn-cs"/>
                <a:hlinkClick r:id="rId6" tooltip="Microprocesseur multi-cœur"/>
              </a:rPr>
              <a:t>microprocesseur multi-cœur</a:t>
            </a:r>
            <a:r>
              <a:rPr lang="en-US" sz="1100" b="0" i="0" kern="1200" dirty="0" smtClean="0">
                <a:solidFill>
                  <a:schemeClr val="tx1"/>
                </a:solidFill>
                <a:effectLst/>
                <a:latin typeface="+mn-lt"/>
                <a:ea typeface="+mn-ea"/>
                <a:cs typeface="+mn-cs"/>
              </a:rPr>
              <a:t> réunit plusieurs </a:t>
            </a:r>
            <a:r>
              <a:rPr lang="en-US" sz="1100" b="0" i="0" u="none" strike="noStrike" kern="1200" dirty="0" smtClean="0">
                <a:solidFill>
                  <a:schemeClr val="tx1"/>
                </a:solidFill>
                <a:effectLst/>
                <a:latin typeface="+mn-lt"/>
                <a:ea typeface="+mn-ea"/>
                <a:cs typeface="+mn-cs"/>
                <a:hlinkClick r:id="rId7" tooltip="Circuits intégrés"/>
              </a:rPr>
              <a:t>circuits intégrés</a:t>
            </a:r>
            <a:r>
              <a:rPr lang="en-US" sz="1100" b="0" i="0" kern="1200" dirty="0" smtClean="0">
                <a:solidFill>
                  <a:schemeClr val="tx1"/>
                </a:solidFill>
                <a:effectLst/>
                <a:latin typeface="+mn-lt"/>
                <a:ea typeface="+mn-ea"/>
                <a:cs typeface="+mn-cs"/>
              </a:rPr>
              <a:t> de </a:t>
            </a:r>
            <a:r>
              <a:rPr lang="en-US" sz="1100" b="0" i="0" u="none" strike="noStrike" kern="1200" dirty="0" smtClean="0">
                <a:solidFill>
                  <a:schemeClr val="tx1"/>
                </a:solidFill>
                <a:effectLst/>
                <a:latin typeface="+mn-lt"/>
                <a:ea typeface="+mn-ea"/>
                <a:cs typeface="+mn-cs"/>
                <a:hlinkClick r:id="rId3" tooltip="Processeur"/>
              </a:rPr>
              <a:t>processeur</a:t>
            </a:r>
            <a:r>
              <a:rPr lang="en-US" sz="1100" b="0" i="0" kern="1200" dirty="0" smtClean="0">
                <a:solidFill>
                  <a:schemeClr val="tx1"/>
                </a:solidFill>
                <a:effectLst/>
                <a:latin typeface="+mn-lt"/>
                <a:ea typeface="+mn-ea"/>
                <a:cs typeface="+mn-cs"/>
              </a:rPr>
              <a:t> dans un seul </a:t>
            </a:r>
            <a:r>
              <a:rPr lang="en-US" sz="1100" b="0" i="0" u="none" strike="noStrike" kern="1200" dirty="0" smtClean="0">
                <a:solidFill>
                  <a:schemeClr val="tx1"/>
                </a:solidFill>
                <a:effectLst/>
                <a:latin typeface="+mn-lt"/>
                <a:ea typeface="+mn-ea"/>
                <a:cs typeface="+mn-cs"/>
                <a:hlinkClick r:id="rId8" tooltip="Boîtier de circuit intégré"/>
              </a:rPr>
              <a:t>boîtier</a:t>
            </a:r>
            <a:r>
              <a:rPr lang="en-US" sz="1100" b="0" i="0" kern="1200" dirty="0" smtClean="0">
                <a:solidFill>
                  <a:schemeClr val="tx1"/>
                </a:solidFill>
                <a:effectLst/>
                <a:latin typeface="+mn-lt"/>
                <a:ea typeface="+mn-ea"/>
                <a:cs typeface="+mn-cs"/>
              </a:rPr>
              <a:t>. Un composant électronique construit de cette manière effectue le même travail que plusieurs processeurs.</a:t>
            </a:r>
          </a:p>
          <a:p>
            <a:pPr>
              <a:spcBef>
                <a:spcPts val="0"/>
              </a:spcBef>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159001"/>
            <a:ext cx="8298180" cy="2939838"/>
          </a:xfrm>
        </p:spPr>
        <p:txBody>
          <a:bodyPr anchor="b"/>
          <a:lstStyle>
            <a:lvl1pPr>
              <a:defRPr sz="74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54380" y="5181600"/>
            <a:ext cx="7107936" cy="1209040"/>
          </a:xfrm>
        </p:spPr>
        <p:txBody>
          <a:bodyPr anchor="t">
            <a:normAutofit/>
          </a:bodyPr>
          <a:lstStyle>
            <a:lvl1pPr marL="0" indent="0" algn="l">
              <a:buNone/>
              <a:defRPr sz="2200">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1927860" cy="6631728"/>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5" name="Shape 15"/>
          <p:cNvSpPr txBox="1">
            <a:spLocks noGrp="1"/>
          </p:cNvSpPr>
          <p:nvPr>
            <p:ph type="title"/>
          </p:nvPr>
        </p:nvSpPr>
        <p:spPr>
          <a:xfrm>
            <a:off x="502920" y="311256"/>
            <a:ext cx="9052499" cy="1295699"/>
          </a:xfrm>
          <a:prstGeom prst="rect">
            <a:avLst/>
          </a:prstGeom>
        </p:spPr>
        <p:txBody>
          <a:bodyPr lIns="108500" tIns="108500" rIns="108500" bIns="108500"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1"/>
          </p:nvPr>
        </p:nvSpPr>
        <p:spPr>
          <a:xfrm>
            <a:off x="502920" y="1813559"/>
            <a:ext cx="9052499" cy="5630100"/>
          </a:xfrm>
          <a:prstGeom prst="rect">
            <a:avLst/>
          </a:prstGeom>
        </p:spPr>
        <p:txBody>
          <a:bodyPr lIns="108500" tIns="108500" rIns="108500" bIns="108500"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5" y="6217920"/>
            <a:ext cx="8425656" cy="1324187"/>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94545" y="4366578"/>
            <a:ext cx="6749256" cy="1851343"/>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741018"/>
            <a:ext cx="4023360" cy="520232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61560" y="1741018"/>
            <a:ext cx="4023360" cy="520232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023360" cy="725064"/>
          </a:xfrm>
        </p:spPr>
        <p:txBody>
          <a:bodyPr anchor="b">
            <a:noAutofit/>
          </a:bodyPr>
          <a:lstStyle>
            <a:lvl1pPr marL="0" indent="0" algn="ctr">
              <a:buNone/>
              <a:defRPr sz="2200" b="1">
                <a:solidFill>
                  <a:schemeClr val="tx2"/>
                </a:solidFill>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023360"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1560" y="1739795"/>
            <a:ext cx="4023360" cy="725064"/>
          </a:xfrm>
        </p:spPr>
        <p:txBody>
          <a:bodyPr anchor="b">
            <a:noAutofit/>
          </a:bodyPr>
          <a:lstStyle>
            <a:lvl1pPr marL="0" indent="0" algn="ctr">
              <a:buNone/>
              <a:defRPr sz="2200" b="1">
                <a:solidFill>
                  <a:schemeClr val="tx2"/>
                </a:solidFill>
              </a:defRPr>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4861560" y="2464859"/>
            <a:ext cx="4023360"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9/2/2014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9/2/2014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281" y="6228283"/>
            <a:ext cx="8549640" cy="673608"/>
          </a:xfrm>
        </p:spPr>
        <p:txBody>
          <a:bodyPr anchor="b"/>
          <a:lstStyle>
            <a:lvl1pPr algn="ctr">
              <a:defRPr sz="25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35280" y="6908800"/>
            <a:ext cx="8549641" cy="690880"/>
          </a:xfrm>
        </p:spPr>
        <p:txBody>
          <a:bodyPr>
            <a:normAutofit/>
          </a:bodyPr>
          <a:lstStyle>
            <a:lvl1pPr marL="0" indent="0" algn="ctr">
              <a:buNone/>
              <a:defRPr sz="18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35280" y="431800"/>
            <a:ext cx="8549640" cy="56018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1927" y="6227982"/>
            <a:ext cx="8549640" cy="673909"/>
          </a:xfrm>
        </p:spPr>
        <p:txBody>
          <a:bodyPr anchor="b"/>
          <a:lstStyle>
            <a:lvl1pPr algn="ctr">
              <a:defRPr sz="25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9304020" cy="621792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dirty="0"/>
          </a:p>
        </p:txBody>
      </p:sp>
      <p:sp>
        <p:nvSpPr>
          <p:cNvPr id="4" name="Text Placeholder 3"/>
          <p:cNvSpPr>
            <a:spLocks noGrp="1"/>
          </p:cNvSpPr>
          <p:nvPr>
            <p:ph type="body" sz="half" idx="2"/>
          </p:nvPr>
        </p:nvSpPr>
        <p:spPr>
          <a:xfrm>
            <a:off x="331927" y="6908800"/>
            <a:ext cx="8549640" cy="694334"/>
          </a:xfrm>
        </p:spPr>
        <p:txBody>
          <a:bodyPr>
            <a:normAutofit/>
          </a:bodyPr>
          <a:lstStyle>
            <a:lvl1pPr marL="0" indent="0" algn="ctr">
              <a:buNone/>
              <a:defRPr sz="18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9/2/2014</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8382000" cy="1295400"/>
          </a:xfrm>
          <a:prstGeom prst="rect">
            <a:avLst/>
          </a:prstGeom>
        </p:spPr>
        <p:txBody>
          <a:bodyPr vert="horz" lIns="101882" tIns="50941" rIns="101882" bIns="50941"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02920" y="1813560"/>
            <a:ext cx="8382000" cy="5440680"/>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9304020" y="0"/>
            <a:ext cx="754380" cy="777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8" name="Rectangle 7"/>
          <p:cNvSpPr/>
          <p:nvPr/>
        </p:nvSpPr>
        <p:spPr>
          <a:xfrm>
            <a:off x="9304020" y="6217920"/>
            <a:ext cx="754380" cy="777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6" name="Slide Number Placeholder 5"/>
          <p:cNvSpPr>
            <a:spLocks noGrp="1"/>
          </p:cNvSpPr>
          <p:nvPr>
            <p:ph type="sldNum" sz="quarter" idx="4"/>
          </p:nvPr>
        </p:nvSpPr>
        <p:spPr>
          <a:xfrm>
            <a:off x="9384967" y="6402155"/>
            <a:ext cx="603504" cy="449072"/>
          </a:xfrm>
          <a:prstGeom prst="bracketPair">
            <a:avLst>
              <a:gd name="adj" fmla="val 17949"/>
            </a:avLst>
          </a:prstGeom>
          <a:ln w="19050">
            <a:solidFill>
              <a:srgbClr val="FFFFFF"/>
            </a:solidFill>
          </a:ln>
        </p:spPr>
        <p:txBody>
          <a:bodyPr vert="horz" lIns="0" tIns="0" rIns="0" bIns="0" rtlCol="0" anchor="ctr"/>
          <a:lstStyle>
            <a:lvl1pPr algn="ctr">
              <a:defRPr sz="20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8306147" y="4594691"/>
            <a:ext cx="2682918" cy="402336"/>
          </a:xfrm>
          <a:prstGeom prst="rect">
            <a:avLst/>
          </a:prstGeom>
        </p:spPr>
        <p:txBody>
          <a:bodyPr vert="horz" lIns="101882" tIns="50941" rIns="101882" bIns="50941" rtlCol="0" anchor="ctr"/>
          <a:lstStyle>
            <a:lvl1pPr algn="r">
              <a:defRPr sz="1300">
                <a:solidFill>
                  <a:schemeClr val="bg2"/>
                </a:solidFill>
              </a:defRPr>
            </a:lvl1pPr>
          </a:lstStyle>
          <a:p>
            <a:endParaRPr lang="en-US" dirty="0"/>
          </a:p>
        </p:txBody>
      </p:sp>
      <p:sp>
        <p:nvSpPr>
          <p:cNvPr id="4" name="Date Placeholder 3"/>
          <p:cNvSpPr>
            <a:spLocks noGrp="1"/>
          </p:cNvSpPr>
          <p:nvPr>
            <p:ph type="dt" sz="half" idx="2"/>
          </p:nvPr>
        </p:nvSpPr>
        <p:spPr>
          <a:xfrm rot="16200000">
            <a:off x="8265847" y="1871472"/>
            <a:ext cx="2763519" cy="402336"/>
          </a:xfrm>
          <a:prstGeom prst="rect">
            <a:avLst/>
          </a:prstGeom>
        </p:spPr>
        <p:txBody>
          <a:bodyPr vert="horz" lIns="101882" tIns="50941" rIns="101882" bIns="50941" rtlCol="0" anchor="ctr"/>
          <a:lstStyle>
            <a:lvl1pPr algn="l">
              <a:defRPr sz="1300">
                <a:solidFill>
                  <a:schemeClr val="bg2"/>
                </a:solidFill>
              </a:defRPr>
            </a:lvl1pPr>
          </a:lstStyle>
          <a:p>
            <a:fld id="{327B613C-1AD7-49D3-885D-F654C5CDBAA6}" type="datetime1">
              <a:rPr lang="en-US" smtClean="0"/>
              <a:pPr/>
              <a:t>9/2/2014</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l" defTabSz="1018824" rtl="0" eaLnBrk="1" latinLnBrk="0" hangingPunct="1">
        <a:spcBef>
          <a:spcPct val="0"/>
        </a:spcBef>
        <a:buNone/>
        <a:defRPr sz="5100" kern="1200" cap="none" spc="-111" baseline="0">
          <a:ln>
            <a:noFill/>
          </a:ln>
          <a:solidFill>
            <a:schemeClr val="tx2"/>
          </a:solidFill>
          <a:effectLst/>
          <a:latin typeface="+mj-lt"/>
          <a:ea typeface="+mj-ea"/>
          <a:cs typeface="+mj-cs"/>
        </a:defRPr>
      </a:lvl1pPr>
    </p:titleStyle>
    <p:bodyStyle>
      <a:lvl1pPr marL="382059" indent="-254706" algn="l" defTabSz="1018824" rtl="0" eaLnBrk="1" latinLnBrk="0" hangingPunct="1">
        <a:spcBef>
          <a:spcPct val="20000"/>
        </a:spcBef>
        <a:buClr>
          <a:schemeClr val="accent1"/>
        </a:buClr>
        <a:buFont typeface="Arial" pitchFamily="34" charset="0"/>
        <a:buChar char="•"/>
        <a:defRPr sz="2500" kern="1200">
          <a:solidFill>
            <a:schemeClr val="tx1"/>
          </a:solidFill>
          <a:latin typeface="+mn-lt"/>
          <a:ea typeface="+mn-ea"/>
          <a:cs typeface="+mn-cs"/>
        </a:defRPr>
      </a:lvl1pPr>
      <a:lvl2pPr marL="713177" indent="-254706" algn="l" defTabSz="1018824"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120707" indent="-254706" algn="l" defTabSz="1018824"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426354" indent="-254706" algn="l" defTabSz="1018824"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732002" indent="-254706" algn="l" defTabSz="1018824"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935767" indent="-203765" algn="l" defTabSz="1018824"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2139531" indent="-203765" algn="l" defTabSz="1018824"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343296" indent="-203765" algn="l" defTabSz="1018824"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547061" indent="-203765" algn="l" defTabSz="1018824"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www.tutoriaux-excalibur.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hyperlink" Target="http://www.tech2tech.fr/pourquoi-la-capacite-des-disques-dur-nest-jamais-celle-annoncee/"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histoireinform.com/Histoire/chronlg1.htm"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fr.wikipedia.org/wiki/Ordinateur"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cours-informatique-gratuit.f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wq2sofrwareyhardrware.blogspot.ca/"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fr.wikipedia.org/wiki/Logiciel_libre"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koneticksmusic.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www.choixpc.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ctrTitle"/>
          </p:nvPr>
        </p:nvSpPr>
        <p:spPr>
          <a:prstGeom prst="rect">
            <a:avLst/>
          </a:prstGeom>
        </p:spPr>
        <p:txBody>
          <a:bodyPr lIns="108500" tIns="108500" rIns="108500" bIns="108500" anchor="b" anchorCtr="0">
            <a:normAutofit/>
          </a:bodyPr>
          <a:lstStyle/>
          <a:p>
            <a:pPr>
              <a:spcBef>
                <a:spcPts val="0"/>
              </a:spcBef>
              <a:buNone/>
            </a:pPr>
            <a:r>
              <a:rPr lang="fr"/>
              <a:t>Introduction à l’informatique</a:t>
            </a:r>
          </a:p>
        </p:txBody>
      </p:sp>
      <p:sp>
        <p:nvSpPr>
          <p:cNvPr id="34" name="Shape 34"/>
          <p:cNvSpPr txBox="1">
            <a:spLocks noGrp="1"/>
          </p:cNvSpPr>
          <p:nvPr>
            <p:ph type="subTitle" idx="1"/>
          </p:nvPr>
        </p:nvSpPr>
        <p:spPr>
          <a:prstGeom prst="rect">
            <a:avLst/>
          </a:prstGeom>
        </p:spPr>
        <p:txBody>
          <a:bodyPr lIns="108500" tIns="108500" rIns="108500" bIns="108500" anchor="t" anchorCtr="0">
            <a:normAutofit/>
          </a:bodyPr>
          <a:lstStyle/>
          <a:p>
            <a:pPr>
              <a:spcBef>
                <a:spcPts val="0"/>
              </a:spcBef>
              <a:buNone/>
            </a:pPr>
            <a:r>
              <a:rPr lang="fr" smtClean="0"/>
              <a:t>INF0326 </a:t>
            </a:r>
            <a:r>
              <a:rPr lang="fr" dirty="0"/>
              <a:t>- Outils bureautiques, logiciels et Internet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prstGeom prst="rect">
            <a:avLst/>
          </a:prstGeom>
        </p:spPr>
        <p:txBody>
          <a:bodyPr lIns="108500" tIns="108500" rIns="108500" bIns="108500" anchor="b" anchorCtr="0">
            <a:normAutofit/>
          </a:bodyPr>
          <a:lstStyle/>
          <a:p>
            <a:pPr>
              <a:spcBef>
                <a:spcPts val="0"/>
              </a:spcBef>
              <a:buNone/>
            </a:pPr>
            <a:r>
              <a:rPr lang="fr"/>
              <a:t>Processeur</a:t>
            </a:r>
          </a:p>
        </p:txBody>
      </p:sp>
      <p:sp>
        <p:nvSpPr>
          <p:cNvPr id="86" name="Shape 86"/>
          <p:cNvSpPr txBox="1">
            <a:spLocks noGrp="1"/>
          </p:cNvSpPr>
          <p:nvPr>
            <p:ph type="body" idx="1"/>
          </p:nvPr>
        </p:nvSpPr>
        <p:spPr>
          <a:prstGeom prst="rect">
            <a:avLst/>
          </a:prstGeom>
        </p:spPr>
        <p:txBody>
          <a:bodyPr lIns="108500" tIns="108500" rIns="108500" bIns="108500" anchor="t" anchorCtr="0">
            <a:normAutofit/>
          </a:bodyPr>
          <a:lstStyle/>
          <a:p>
            <a:pPr marL="457200" lvl="0" indent="-457200" rtl="0">
              <a:spcBef>
                <a:spcPts val="0"/>
              </a:spcBef>
              <a:buClr>
                <a:schemeClr val="dk1"/>
              </a:buClr>
              <a:buSzPct val="100000"/>
              <a:buFont typeface="Arial"/>
              <a:buChar char="●"/>
            </a:pPr>
            <a:r>
              <a:rPr lang="fr" dirty="0"/>
              <a:t>Composant central de l’ordinateur</a:t>
            </a:r>
          </a:p>
          <a:p>
            <a:pPr lvl="0" rtl="0">
              <a:spcBef>
                <a:spcPts val="0"/>
              </a:spcBef>
              <a:buNone/>
            </a:pPr>
            <a:endParaRPr dirty="0"/>
          </a:p>
          <a:p>
            <a:pPr marL="457200" lvl="0" indent="-457200" rtl="0">
              <a:spcBef>
                <a:spcPts val="0"/>
              </a:spcBef>
              <a:buClr>
                <a:schemeClr val="dk1"/>
              </a:buClr>
              <a:buSzPct val="100000"/>
              <a:buFont typeface="Arial"/>
              <a:buChar char="●"/>
            </a:pPr>
            <a:r>
              <a:rPr lang="fr" dirty="0"/>
              <a:t>Effectue des opérations arithmétiques et logiques</a:t>
            </a:r>
          </a:p>
        </p:txBody>
      </p:sp>
      <p:pic>
        <p:nvPicPr>
          <p:cNvPr id="84" name="Shape 84"/>
          <p:cNvPicPr preferRelativeResize="0"/>
          <p:nvPr/>
        </p:nvPicPr>
        <p:blipFill>
          <a:blip r:embed="rId3">
            <a:alphaModFix/>
          </a:blip>
          <a:stretch>
            <a:fillRect/>
          </a:stretch>
        </p:blipFill>
        <p:spPr>
          <a:xfrm>
            <a:off x="2800487" y="4129825"/>
            <a:ext cx="4457375" cy="2986799"/>
          </a:xfrm>
          <a:prstGeom prst="rect">
            <a:avLst/>
          </a:prstGeom>
          <a:noFill/>
          <a:ln>
            <a:noFill/>
          </a:ln>
        </p:spPr>
      </p:pic>
      <p:sp>
        <p:nvSpPr>
          <p:cNvPr id="85" name="Shape 85"/>
          <p:cNvSpPr txBox="1"/>
          <p:nvPr/>
        </p:nvSpPr>
        <p:spPr>
          <a:xfrm>
            <a:off x="4129850" y="7238025"/>
            <a:ext cx="4734299" cy="457200"/>
          </a:xfrm>
          <a:prstGeom prst="rect">
            <a:avLst/>
          </a:prstGeom>
          <a:noFill/>
          <a:ln>
            <a:noFill/>
          </a:ln>
        </p:spPr>
        <p:txBody>
          <a:bodyPr lIns="91425" tIns="91425" rIns="91425" bIns="91425" anchor="t" anchorCtr="0">
            <a:normAutofit/>
          </a:bodyPr>
          <a:lstStyle/>
          <a:p>
            <a:pPr lvl="0" algn="r" rtl="0">
              <a:spcBef>
                <a:spcPts val="0"/>
              </a:spcBef>
              <a:buNone/>
            </a:pPr>
            <a:r>
              <a:rPr lang="fr"/>
              <a:t>image: </a:t>
            </a:r>
            <a:r>
              <a:rPr lang="fr" u="sng">
                <a:solidFill>
                  <a:schemeClr val="hlink"/>
                </a:solidFill>
                <a:hlinkClick r:id="rId4"/>
              </a:rPr>
              <a:t>www.tutoriaux-excalibur.com</a:t>
            </a:r>
          </a:p>
          <a:p>
            <a:pPr lvl="0" algn="r"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Processeur</a:t>
            </a:r>
            <a:endParaRPr lang="en-US" dirty="0"/>
          </a:p>
        </p:txBody>
      </p:sp>
      <p:sp>
        <p:nvSpPr>
          <p:cNvPr id="3" name="Text Placeholder 2"/>
          <p:cNvSpPr>
            <a:spLocks noGrp="1"/>
          </p:cNvSpPr>
          <p:nvPr>
            <p:ph type="body" idx="1"/>
          </p:nvPr>
        </p:nvSpPr>
        <p:spPr/>
        <p:txBody>
          <a:bodyPr/>
          <a:lstStyle/>
          <a:p>
            <a:r>
              <a:rPr lang="en-US" dirty="0"/>
              <a:t>Les UAL peuvent être spécialisées ou pas. Les UAL élémentaires calculent sur des nombres entiers, et peuvent effectuer les opérations communes, que l'on peut séparer en quatre groupes :</a:t>
            </a:r>
          </a:p>
          <a:p>
            <a:pPr marL="584553" indent="-457200">
              <a:buFont typeface="+mj-lt"/>
              <a:buAutoNum type="arabicPeriod"/>
            </a:pPr>
            <a:r>
              <a:rPr lang="en-US" dirty="0"/>
              <a:t>Les opérations arithmétiques : addition, soustraction, changement de signe…</a:t>
            </a:r>
          </a:p>
          <a:p>
            <a:pPr marL="584553" indent="-457200">
              <a:buFont typeface="+mj-lt"/>
              <a:buAutoNum type="arabicPeriod"/>
            </a:pPr>
            <a:r>
              <a:rPr lang="en-US" dirty="0"/>
              <a:t>les opérations logiques : compléments à un, à deux, et, ou, ou-exclusif, non, non-et…</a:t>
            </a:r>
          </a:p>
          <a:p>
            <a:pPr marL="584553" indent="-457200">
              <a:buFont typeface="+mj-lt"/>
              <a:buAutoNum type="arabicPeriod"/>
            </a:pPr>
            <a:r>
              <a:rPr lang="en-US" dirty="0"/>
              <a:t>les comparaisons : test d'égalité, supérieur, inférieur, et leur équivalents « ou égal »</a:t>
            </a:r>
          </a:p>
          <a:p>
            <a:pPr marL="584553" indent="-457200">
              <a:buFont typeface="+mj-lt"/>
              <a:buAutoNum type="arabicPeriod"/>
            </a:pPr>
            <a:r>
              <a:rPr lang="en-US" dirty="0"/>
              <a:t>éventuellement des décalages et rotations (mais parfois ces opérations sont externalisées).</a:t>
            </a:r>
          </a:p>
          <a:p>
            <a:endParaRPr lang="fr-CA" dirty="0" smtClean="0"/>
          </a:p>
          <a:p>
            <a:endParaRPr lang="fr-CA" dirty="0" smtClean="0"/>
          </a:p>
          <a:p>
            <a:pPr marL="127353" indent="0" algn="r">
              <a:buNone/>
            </a:pPr>
            <a:r>
              <a:rPr lang="en-US" sz="1200" dirty="0"/>
              <a:t>http://fr.wikipedia.org/wiki/Unit%C3%A9_arithm%C3%A9tique_et_logique</a:t>
            </a:r>
          </a:p>
        </p:txBody>
      </p:sp>
    </p:spTree>
    <p:extLst>
      <p:ext uri="{BB962C8B-B14F-4D97-AF65-F5344CB8AC3E}">
        <p14:creationId xmlns:p14="http://schemas.microsoft.com/office/powerpoint/2010/main" val="4285019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prstGeom prst="rect">
            <a:avLst/>
          </a:prstGeom>
        </p:spPr>
        <p:txBody>
          <a:bodyPr lIns="108500" tIns="108500" rIns="108500" bIns="108500" anchor="b" anchorCtr="0">
            <a:normAutofit/>
          </a:bodyPr>
          <a:lstStyle/>
          <a:p>
            <a:pPr>
              <a:spcBef>
                <a:spcPts val="0"/>
              </a:spcBef>
              <a:buNone/>
            </a:pPr>
            <a:r>
              <a:rPr lang="fr"/>
              <a:t>Mémoire</a:t>
            </a:r>
          </a:p>
        </p:txBody>
      </p:sp>
      <p:sp>
        <p:nvSpPr>
          <p:cNvPr id="92" name="Shape 92"/>
          <p:cNvSpPr txBox="1">
            <a:spLocks noGrp="1"/>
          </p:cNvSpPr>
          <p:nvPr>
            <p:ph type="body" idx="1"/>
          </p:nvPr>
        </p:nvSpPr>
        <p:spPr>
          <a:prstGeom prst="rect">
            <a:avLst/>
          </a:prstGeom>
        </p:spPr>
        <p:txBody>
          <a:bodyPr lIns="108500" tIns="108500" rIns="108500" bIns="108500" anchor="t" anchorCtr="0">
            <a:normAutofit/>
          </a:bodyPr>
          <a:lstStyle/>
          <a:p>
            <a:pPr lvl="0" rtl="0">
              <a:spcBef>
                <a:spcPts val="0"/>
              </a:spcBef>
              <a:buNone/>
            </a:pPr>
            <a:r>
              <a:rPr lang="fr"/>
              <a:t>Tout composant électronique capable de stocker des données.</a:t>
            </a:r>
          </a:p>
          <a:p>
            <a:pPr lvl="0" rtl="0">
              <a:spcBef>
                <a:spcPts val="0"/>
              </a:spcBef>
              <a:buNone/>
            </a:pPr>
            <a:endParaRPr/>
          </a:p>
          <a:p>
            <a:pPr lvl="0" rtl="0">
              <a:spcBef>
                <a:spcPts val="0"/>
              </a:spcBef>
              <a:buClr>
                <a:schemeClr val="dk1"/>
              </a:buClr>
              <a:buSzPct val="30555"/>
              <a:buFont typeface="Arial"/>
              <a:buNone/>
            </a:pPr>
            <a:r>
              <a:rPr lang="fr"/>
              <a:t>Types de mémoire:</a:t>
            </a:r>
          </a:p>
          <a:p>
            <a:pPr marL="914400" lvl="0" indent="-457200" rtl="0">
              <a:spcBef>
                <a:spcPts val="0"/>
              </a:spcBef>
              <a:buClr>
                <a:schemeClr val="dk1"/>
              </a:buClr>
              <a:buSzPct val="100000"/>
              <a:buFont typeface="Arial"/>
              <a:buChar char="●"/>
            </a:pPr>
            <a:r>
              <a:rPr lang="fr"/>
              <a:t>Mémoire vive (ex: barrettes RAM)</a:t>
            </a:r>
          </a:p>
          <a:p>
            <a:pPr marL="914400" lvl="0" indent="-457200" rtl="0">
              <a:spcBef>
                <a:spcPts val="0"/>
              </a:spcBef>
              <a:buClr>
                <a:schemeClr val="dk1"/>
              </a:buClr>
              <a:buSzPct val="100000"/>
              <a:buFont typeface="Arial"/>
              <a:buChar char="●"/>
            </a:pPr>
            <a:r>
              <a:rPr lang="fr"/>
              <a:t>Mémoire cache (antémémoire)</a:t>
            </a:r>
          </a:p>
          <a:p>
            <a:pPr marL="914400" lvl="0" indent="-457200" rtl="0">
              <a:spcBef>
                <a:spcPts val="0"/>
              </a:spcBef>
              <a:buClr>
                <a:schemeClr val="dk1"/>
              </a:buClr>
              <a:buSzPct val="100000"/>
              <a:buFont typeface="Arial"/>
              <a:buChar char="●"/>
            </a:pPr>
            <a:r>
              <a:rPr lang="fr"/>
              <a:t>Mémoire morte (ROM)</a:t>
            </a:r>
          </a:p>
          <a:p>
            <a:pPr marL="914400" lvl="0" indent="-457200" rtl="0">
              <a:spcBef>
                <a:spcPts val="0"/>
              </a:spcBef>
              <a:buClr>
                <a:schemeClr val="dk1"/>
              </a:buClr>
              <a:buSzPct val="100000"/>
              <a:buFont typeface="Arial"/>
              <a:buChar char="●"/>
            </a:pPr>
            <a:r>
              <a:rPr lang="fr"/>
              <a:t>Mémoire de masse (ex: disques dur)</a:t>
            </a:r>
          </a:p>
          <a:p>
            <a:pPr marL="914400" lvl="0" indent="-457200" rtl="0">
              <a:spcBef>
                <a:spcPts val="0"/>
              </a:spcBef>
              <a:buClr>
                <a:schemeClr val="dk1"/>
              </a:buClr>
              <a:buSzPct val="100000"/>
              <a:buFont typeface="Arial"/>
              <a:buChar char="●"/>
            </a:pPr>
            <a:r>
              <a:rPr lang="fr"/>
              <a:t>Mémoire flash</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prstGeom prst="rect">
            <a:avLst/>
          </a:prstGeom>
        </p:spPr>
        <p:txBody>
          <a:bodyPr lIns="108500" tIns="108500" rIns="108500" bIns="108500" anchor="b" anchorCtr="0">
            <a:normAutofit/>
          </a:bodyPr>
          <a:lstStyle/>
          <a:p>
            <a:pPr lvl="0" rtl="0">
              <a:spcBef>
                <a:spcPts val="0"/>
              </a:spcBef>
              <a:buNone/>
            </a:pPr>
            <a:r>
              <a:rPr lang="fr"/>
              <a:t>Mémoire volatile</a:t>
            </a:r>
          </a:p>
        </p:txBody>
      </p:sp>
      <p:sp>
        <p:nvSpPr>
          <p:cNvPr id="98" name="Shape 98"/>
          <p:cNvSpPr txBox="1">
            <a:spLocks noGrp="1"/>
          </p:cNvSpPr>
          <p:nvPr>
            <p:ph type="body" idx="1"/>
          </p:nvPr>
        </p:nvSpPr>
        <p:spPr>
          <a:prstGeom prst="rect">
            <a:avLst/>
          </a:prstGeom>
        </p:spPr>
        <p:txBody>
          <a:bodyPr lIns="108500" tIns="108500" rIns="108500" bIns="108500" anchor="t" anchorCtr="0">
            <a:normAutofit/>
          </a:bodyPr>
          <a:lstStyle/>
          <a:p>
            <a:pPr lvl="0" rtl="0">
              <a:spcBef>
                <a:spcPts val="0"/>
              </a:spcBef>
              <a:buNone/>
            </a:pPr>
            <a:r>
              <a:rPr lang="fr"/>
              <a:t>Mémoire vive, centrale, principale, primaire, volatile (main memory, primary storage)</a:t>
            </a:r>
          </a:p>
          <a:p>
            <a:pPr marL="914400" lvl="0" indent="-457200" rtl="0">
              <a:spcBef>
                <a:spcPts val="0"/>
              </a:spcBef>
              <a:buClr>
                <a:schemeClr val="dk1"/>
              </a:buClr>
              <a:buSzPct val="100000"/>
              <a:buFont typeface="Arial"/>
              <a:buChar char="●"/>
            </a:pPr>
            <a:r>
              <a:rPr lang="fr"/>
              <a:t>directement accessible par le processeur central</a:t>
            </a:r>
          </a:p>
          <a:p>
            <a:pPr marL="914400" lvl="0" indent="-457200" rtl="0">
              <a:spcBef>
                <a:spcPts val="0"/>
              </a:spcBef>
              <a:buClr>
                <a:schemeClr val="dk1"/>
              </a:buClr>
              <a:buSzPct val="100000"/>
              <a:buFont typeface="Arial"/>
              <a:buChar char="●"/>
            </a:pPr>
            <a:r>
              <a:rPr lang="fr"/>
              <a:t>contient les instructions et les données d'un programme en exécution</a:t>
            </a:r>
          </a:p>
          <a:p>
            <a:pPr marL="914400" lvl="0" indent="-457200" rtl="0">
              <a:spcBef>
                <a:spcPts val="0"/>
              </a:spcBef>
              <a:buClr>
                <a:schemeClr val="dk1"/>
              </a:buClr>
              <a:buSzPct val="100000"/>
              <a:buFont typeface="Arial"/>
              <a:buChar char="●"/>
            </a:pPr>
            <a:r>
              <a:rPr lang="fr"/>
              <a:t>rapidité</a:t>
            </a:r>
          </a:p>
          <a:p>
            <a:pPr marL="914400" lvl="0" indent="-457200" rtl="0">
              <a:spcBef>
                <a:spcPts val="0"/>
              </a:spcBef>
              <a:buClr>
                <a:schemeClr val="dk1"/>
              </a:buClr>
              <a:buSzPct val="100000"/>
              <a:buFont typeface="Arial"/>
              <a:buChar char="●"/>
            </a:pPr>
            <a:r>
              <a:rPr lang="fr" u="sng"/>
              <a:t>non persistance</a:t>
            </a:r>
            <a:r>
              <a:rPr lang="fr"/>
              <a:t> (volatile)</a:t>
            </a: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prstGeom prst="rect">
            <a:avLst/>
          </a:prstGeom>
        </p:spPr>
        <p:txBody>
          <a:bodyPr lIns="108500" tIns="108500" rIns="108500" bIns="108500" anchor="b" anchorCtr="0">
            <a:normAutofit/>
          </a:bodyPr>
          <a:lstStyle/>
          <a:p>
            <a:pPr lvl="0" rtl="0">
              <a:spcBef>
                <a:spcPts val="0"/>
              </a:spcBef>
              <a:buNone/>
            </a:pPr>
            <a:r>
              <a:rPr lang="fr"/>
              <a:t>Mémoire persistante</a:t>
            </a:r>
          </a:p>
        </p:txBody>
      </p:sp>
      <p:sp>
        <p:nvSpPr>
          <p:cNvPr id="104" name="Shape 104"/>
          <p:cNvSpPr txBox="1">
            <a:spLocks noGrp="1"/>
          </p:cNvSpPr>
          <p:nvPr>
            <p:ph type="body" idx="1"/>
          </p:nvPr>
        </p:nvSpPr>
        <p:spPr>
          <a:prstGeom prst="rect">
            <a:avLst/>
          </a:prstGeom>
        </p:spPr>
        <p:txBody>
          <a:bodyPr lIns="108500" tIns="108500" rIns="108500" bIns="108500" anchor="t" anchorCtr="0">
            <a:normAutofit/>
          </a:bodyPr>
          <a:lstStyle/>
          <a:p>
            <a:pPr lvl="0" rtl="0">
              <a:spcBef>
                <a:spcPts val="0"/>
              </a:spcBef>
              <a:buClr>
                <a:schemeClr val="dk1"/>
              </a:buClr>
              <a:buSzPct val="30555"/>
              <a:buFont typeface="Arial"/>
              <a:buNone/>
            </a:pPr>
            <a:r>
              <a:rPr lang="fr"/>
              <a:t>Mémoire de masse, secondaire (secondary</a:t>
            </a:r>
          </a:p>
          <a:p>
            <a:pPr lvl="0" rtl="0">
              <a:spcBef>
                <a:spcPts val="0"/>
              </a:spcBef>
              <a:buClr>
                <a:schemeClr val="dk1"/>
              </a:buClr>
              <a:buSzPct val="30555"/>
              <a:buFont typeface="Arial"/>
              <a:buNone/>
            </a:pPr>
            <a:r>
              <a:rPr lang="fr"/>
              <a:t>storage), permanente, externe, stable, non</a:t>
            </a:r>
          </a:p>
          <a:p>
            <a:pPr lvl="0" rtl="0">
              <a:spcBef>
                <a:spcPts val="0"/>
              </a:spcBef>
              <a:buClr>
                <a:schemeClr val="dk1"/>
              </a:buClr>
              <a:buSzPct val="30555"/>
              <a:buFont typeface="Arial"/>
              <a:buNone/>
            </a:pPr>
            <a:r>
              <a:rPr lang="fr"/>
              <a:t>volatile ou persistante</a:t>
            </a:r>
          </a:p>
          <a:p>
            <a:pPr marL="914400" lvl="0" indent="-457200" rtl="0">
              <a:spcBef>
                <a:spcPts val="0"/>
              </a:spcBef>
              <a:buClr>
                <a:schemeClr val="dk1"/>
              </a:buClr>
              <a:buSzPct val="100000"/>
              <a:buFont typeface="Arial"/>
              <a:buChar char="●"/>
            </a:pPr>
            <a:r>
              <a:rPr lang="fr"/>
              <a:t>indirectement via des opérations d'entrée/sortie</a:t>
            </a:r>
          </a:p>
          <a:p>
            <a:pPr marL="914400" lvl="0" indent="-457200" rtl="0">
              <a:spcBef>
                <a:spcPts val="0"/>
              </a:spcBef>
              <a:buClr>
                <a:schemeClr val="dk1"/>
              </a:buClr>
              <a:buSzPct val="100000"/>
              <a:buFont typeface="Arial"/>
              <a:buChar char="●"/>
            </a:pPr>
            <a:r>
              <a:rPr lang="fr"/>
              <a:t>lenteur</a:t>
            </a:r>
          </a:p>
          <a:p>
            <a:pPr marL="914400" lvl="0" indent="-457200" rtl="0">
              <a:spcBef>
                <a:spcPts val="0"/>
              </a:spcBef>
              <a:buClr>
                <a:schemeClr val="dk1"/>
              </a:buClr>
              <a:buSzPct val="100000"/>
              <a:buFont typeface="Arial"/>
              <a:buChar char="●"/>
            </a:pPr>
            <a:r>
              <a:rPr lang="fr" u="sng"/>
              <a:t>persistance</a:t>
            </a:r>
          </a:p>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prstGeom prst="rect">
            <a:avLst/>
          </a:prstGeom>
        </p:spPr>
        <p:txBody>
          <a:bodyPr lIns="108500" tIns="108500" rIns="108500" bIns="108500" anchor="b" anchorCtr="0">
            <a:normAutofit/>
          </a:bodyPr>
          <a:lstStyle/>
          <a:p>
            <a:pPr lvl="0" rtl="0">
              <a:spcBef>
                <a:spcPts val="0"/>
              </a:spcBef>
              <a:buNone/>
            </a:pPr>
            <a:r>
              <a:rPr lang="fr"/>
              <a:t>Mémoire cache</a:t>
            </a:r>
          </a:p>
        </p:txBody>
      </p:sp>
      <p:sp>
        <p:nvSpPr>
          <p:cNvPr id="110" name="Shape 110"/>
          <p:cNvSpPr txBox="1">
            <a:spLocks noGrp="1"/>
          </p:cNvSpPr>
          <p:nvPr>
            <p:ph type="body" idx="1"/>
          </p:nvPr>
        </p:nvSpPr>
        <p:spPr>
          <a:prstGeom prst="rect">
            <a:avLst/>
          </a:prstGeom>
        </p:spPr>
        <p:txBody>
          <a:bodyPr lIns="108500" tIns="108500" rIns="108500" bIns="108500" anchor="t" anchorCtr="0">
            <a:normAutofit/>
          </a:bodyPr>
          <a:lstStyle/>
          <a:p>
            <a:pPr lvl="0" rtl="0">
              <a:spcBef>
                <a:spcPts val="0"/>
              </a:spcBef>
              <a:buNone/>
            </a:pPr>
            <a:r>
              <a:rPr lang="fr"/>
              <a:t>Une mémoire relativement petite et rapide qui stocke les informations les plus utilisées d'une autre mémoire plus grande et plus lente.</a:t>
            </a:r>
          </a:p>
          <a:p>
            <a:pPr lvl="0" rtl="0">
              <a:spcBef>
                <a:spcPts val="0"/>
              </a:spcBef>
              <a:buNone/>
            </a:pPr>
            <a:endParaRPr/>
          </a:p>
        </p:txBody>
      </p:sp>
      <p:pic>
        <p:nvPicPr>
          <p:cNvPr id="111" name="Shape 111"/>
          <p:cNvPicPr preferRelativeResize="0"/>
          <p:nvPr/>
        </p:nvPicPr>
        <p:blipFill>
          <a:blip r:embed="rId3">
            <a:alphaModFix/>
          </a:blip>
          <a:stretch>
            <a:fillRect/>
          </a:stretch>
        </p:blipFill>
        <p:spPr>
          <a:xfrm>
            <a:off x="1085850" y="4200537"/>
            <a:ext cx="7886700" cy="35528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prstGeom prst="rect">
            <a:avLst/>
          </a:prstGeom>
        </p:spPr>
        <p:txBody>
          <a:bodyPr lIns="108500" tIns="108500" rIns="108500" bIns="108500" anchor="b" anchorCtr="0">
            <a:normAutofit/>
          </a:bodyPr>
          <a:lstStyle/>
          <a:p>
            <a:pPr>
              <a:spcBef>
                <a:spcPts val="0"/>
              </a:spcBef>
              <a:buNone/>
            </a:pPr>
            <a:r>
              <a:rPr lang="fr"/>
              <a:t>Périphérique E/S (1/3)</a:t>
            </a:r>
          </a:p>
        </p:txBody>
      </p:sp>
      <p:sp>
        <p:nvSpPr>
          <p:cNvPr id="117" name="Shape 117"/>
          <p:cNvSpPr txBox="1">
            <a:spLocks noGrp="1"/>
          </p:cNvSpPr>
          <p:nvPr>
            <p:ph type="body" idx="1"/>
          </p:nvPr>
        </p:nvSpPr>
        <p:spPr>
          <a:prstGeom prst="rect">
            <a:avLst/>
          </a:prstGeom>
        </p:spPr>
        <p:txBody>
          <a:bodyPr lIns="108500" tIns="108500" rIns="108500" bIns="108500" anchor="t" anchorCtr="0">
            <a:normAutofit/>
          </a:bodyPr>
          <a:lstStyle/>
          <a:p>
            <a:pPr lvl="0" rtl="0">
              <a:spcBef>
                <a:spcPts val="0"/>
              </a:spcBef>
              <a:buClr>
                <a:schemeClr val="dk1"/>
              </a:buClr>
              <a:buSzPct val="30555"/>
              <a:buFont typeface="Arial"/>
              <a:buNone/>
            </a:pPr>
            <a:r>
              <a:rPr lang="fr"/>
              <a:t>Périphériques d’entrée:</a:t>
            </a:r>
          </a:p>
          <a:p>
            <a:pPr marL="914400" lvl="0" indent="-457200" rtl="0">
              <a:spcBef>
                <a:spcPts val="0"/>
              </a:spcBef>
              <a:buClr>
                <a:schemeClr val="dk1"/>
              </a:buClr>
              <a:buSzPct val="100000"/>
              <a:buFont typeface="Arial"/>
              <a:buChar char="●"/>
            </a:pPr>
            <a:r>
              <a:rPr lang="fr"/>
              <a:t>Appareils qui acceptent des données/commandes et les mettent sous une forme que l’ordinateur peut traiter.</a:t>
            </a:r>
          </a:p>
          <a:p>
            <a:pPr marL="1371600" lvl="1" indent="-406400" rtl="0">
              <a:spcBef>
                <a:spcPts val="0"/>
              </a:spcBef>
              <a:buClr>
                <a:schemeClr val="dk1"/>
              </a:buClr>
              <a:buSzPct val="77777"/>
              <a:buFont typeface="Courier New"/>
              <a:buChar char="o"/>
            </a:pPr>
            <a:r>
              <a:rPr lang="fr"/>
              <a:t>Ex. : Souris, Clavier, Lecteur de code barres,…</a:t>
            </a:r>
          </a:p>
          <a:p>
            <a:pPr lvl="0" rtl="0">
              <a:spcBef>
                <a:spcPts val="0"/>
              </a:spcBef>
              <a:buClr>
                <a:schemeClr val="dk1"/>
              </a:buClr>
              <a:buSzPct val="30555"/>
              <a:buFont typeface="Arial"/>
              <a:buNone/>
            </a:pPr>
            <a:r>
              <a:rPr lang="fr"/>
              <a:t>Périphériques de sortie:</a:t>
            </a:r>
          </a:p>
          <a:p>
            <a:pPr marL="914400" lvl="0" indent="-457200" rtl="0">
              <a:spcBef>
                <a:spcPts val="0"/>
              </a:spcBef>
              <a:buClr>
                <a:schemeClr val="dk1"/>
              </a:buClr>
              <a:buSzPct val="100000"/>
              <a:buFont typeface="Arial"/>
              <a:buChar char="●"/>
            </a:pPr>
            <a:r>
              <a:rPr lang="fr"/>
              <a:t>Convertissent l’information traité en un format compréhensible pour l’humain</a:t>
            </a:r>
          </a:p>
          <a:p>
            <a:pPr marL="1371600" lvl="1" indent="-406400" rtl="0">
              <a:spcBef>
                <a:spcPts val="0"/>
              </a:spcBef>
              <a:buClr>
                <a:schemeClr val="dk1"/>
              </a:buClr>
              <a:buSzPct val="77777"/>
              <a:buFont typeface="Courier New"/>
              <a:buChar char="o"/>
            </a:pPr>
            <a:r>
              <a:rPr lang="fr"/>
              <a:t>Ex. : Moniteur, Imprimante,…</a:t>
            </a: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prstGeom prst="rect">
            <a:avLst/>
          </a:prstGeom>
        </p:spPr>
        <p:txBody>
          <a:bodyPr lIns="108500" tIns="108500" rIns="108500" bIns="108500" anchor="b" anchorCtr="0">
            <a:normAutofit/>
          </a:bodyPr>
          <a:lstStyle/>
          <a:p>
            <a:pPr>
              <a:spcBef>
                <a:spcPts val="0"/>
              </a:spcBef>
              <a:buNone/>
            </a:pPr>
            <a:r>
              <a:rPr lang="fr"/>
              <a:t>Périphérique E/S (2/3)</a:t>
            </a:r>
          </a:p>
        </p:txBody>
      </p:sp>
      <p:sp>
        <p:nvSpPr>
          <p:cNvPr id="123" name="Shape 123"/>
          <p:cNvSpPr txBox="1">
            <a:spLocks noGrp="1"/>
          </p:cNvSpPr>
          <p:nvPr>
            <p:ph type="body" idx="1"/>
          </p:nvPr>
        </p:nvSpPr>
        <p:spPr>
          <a:prstGeom prst="rect">
            <a:avLst/>
          </a:prstGeom>
        </p:spPr>
        <p:txBody>
          <a:bodyPr lIns="108500" tIns="108500" rIns="108500" bIns="108500" anchor="t" anchorCtr="0">
            <a:normAutofit/>
          </a:bodyPr>
          <a:lstStyle/>
          <a:p>
            <a:pPr lvl="0" rtl="0">
              <a:spcBef>
                <a:spcPts val="0"/>
              </a:spcBef>
              <a:buClr>
                <a:schemeClr val="dk1"/>
              </a:buClr>
              <a:buSzPct val="30555"/>
              <a:buFont typeface="Arial"/>
              <a:buNone/>
            </a:pPr>
            <a:r>
              <a:rPr lang="fr"/>
              <a:t>Périphériques d’entrée:</a:t>
            </a:r>
          </a:p>
          <a:p>
            <a:pPr marL="914400" lvl="0" indent="-457200" rtl="0">
              <a:spcBef>
                <a:spcPts val="0"/>
              </a:spcBef>
              <a:buClr>
                <a:schemeClr val="dk1"/>
              </a:buClr>
              <a:buSzPct val="100000"/>
              <a:buFont typeface="Arial"/>
              <a:buChar char="●"/>
            </a:pPr>
            <a:r>
              <a:rPr lang="fr"/>
              <a:t>Clavier</a:t>
            </a:r>
          </a:p>
          <a:p>
            <a:pPr marL="1371600" lvl="1" indent="-406400" rtl="0">
              <a:spcBef>
                <a:spcPts val="0"/>
              </a:spcBef>
              <a:buClr>
                <a:schemeClr val="dk1"/>
              </a:buClr>
              <a:buSzPct val="77777"/>
              <a:buFont typeface="Courier New"/>
              <a:buChar char="o"/>
            </a:pPr>
            <a:r>
              <a:rPr lang="fr"/>
              <a:t>4 types de touches:</a:t>
            </a:r>
          </a:p>
          <a:p>
            <a:pPr marL="1828800" lvl="0" indent="-457200" rtl="0">
              <a:spcBef>
                <a:spcPts val="0"/>
              </a:spcBef>
              <a:buClr>
                <a:schemeClr val="dk1"/>
              </a:buClr>
              <a:buSzPct val="100000"/>
              <a:buFont typeface="Arial"/>
              <a:buAutoNum type="arabicPeriod"/>
            </a:pPr>
            <a:r>
              <a:rPr lang="fr"/>
              <a:t>Numériques</a:t>
            </a:r>
          </a:p>
          <a:p>
            <a:pPr marL="1828800" lvl="0" indent="-457200" rtl="0">
              <a:spcBef>
                <a:spcPts val="0"/>
              </a:spcBef>
              <a:buClr>
                <a:schemeClr val="dk1"/>
              </a:buClr>
              <a:buSzPct val="100000"/>
              <a:buFont typeface="Arial"/>
              <a:buAutoNum type="arabicPeriod"/>
            </a:pPr>
            <a:r>
              <a:rPr lang="fr"/>
              <a:t>Alphanumériques</a:t>
            </a:r>
          </a:p>
          <a:p>
            <a:pPr marL="1828800" lvl="0" indent="-457200" rtl="0">
              <a:spcBef>
                <a:spcPts val="0"/>
              </a:spcBef>
              <a:buClr>
                <a:schemeClr val="dk1"/>
              </a:buClr>
              <a:buSzPct val="100000"/>
              <a:buFont typeface="Arial"/>
              <a:buAutoNum type="arabicPeriod"/>
            </a:pPr>
            <a:r>
              <a:rPr lang="fr"/>
              <a:t>De déplacement/Spécialisés</a:t>
            </a:r>
          </a:p>
          <a:p>
            <a:pPr marL="1828800" lvl="0" indent="-457200" rtl="0">
              <a:spcBef>
                <a:spcPts val="0"/>
              </a:spcBef>
              <a:buClr>
                <a:schemeClr val="dk1"/>
              </a:buClr>
              <a:buSzPct val="100000"/>
              <a:buFont typeface="Arial"/>
              <a:buAutoNum type="arabicPeriod"/>
            </a:pPr>
            <a:r>
              <a:rPr lang="fr"/>
              <a:t>De fonctions (F)/raccourcis</a:t>
            </a: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prstGeom prst="rect">
            <a:avLst/>
          </a:prstGeom>
        </p:spPr>
        <p:txBody>
          <a:bodyPr lIns="108500" tIns="108500" rIns="108500" bIns="108500" anchor="b" anchorCtr="0">
            <a:normAutofit/>
          </a:bodyPr>
          <a:lstStyle/>
          <a:p>
            <a:pPr>
              <a:spcBef>
                <a:spcPts val="0"/>
              </a:spcBef>
              <a:buNone/>
            </a:pPr>
            <a:r>
              <a:rPr lang="fr"/>
              <a:t>Périphérique E/S (2/3)</a:t>
            </a:r>
          </a:p>
        </p:txBody>
      </p:sp>
      <p:pic>
        <p:nvPicPr>
          <p:cNvPr id="129" name="Shape 129"/>
          <p:cNvPicPr preferRelativeResize="0"/>
          <p:nvPr/>
        </p:nvPicPr>
        <p:blipFill>
          <a:blip r:embed="rId3">
            <a:alphaModFix/>
          </a:blip>
          <a:stretch>
            <a:fillRect/>
          </a:stretch>
        </p:blipFill>
        <p:spPr>
          <a:xfrm>
            <a:off x="152400" y="2743200"/>
            <a:ext cx="9052499" cy="293343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prstGeom prst="rect">
            <a:avLst/>
          </a:prstGeom>
        </p:spPr>
        <p:txBody>
          <a:bodyPr lIns="108500" tIns="108500" rIns="108500" bIns="108500" anchor="b" anchorCtr="0">
            <a:normAutofit/>
          </a:bodyPr>
          <a:lstStyle/>
          <a:p>
            <a:pPr>
              <a:spcBef>
                <a:spcPts val="0"/>
              </a:spcBef>
              <a:buNone/>
            </a:pPr>
            <a:r>
              <a:rPr lang="fr"/>
              <a:t>Périphérique E/S (3/3)</a:t>
            </a:r>
          </a:p>
        </p:txBody>
      </p:sp>
      <p:sp>
        <p:nvSpPr>
          <p:cNvPr id="135" name="Shape 135"/>
          <p:cNvSpPr txBox="1">
            <a:spLocks noGrp="1"/>
          </p:cNvSpPr>
          <p:nvPr>
            <p:ph type="body" idx="1"/>
          </p:nvPr>
        </p:nvSpPr>
        <p:spPr>
          <a:prstGeom prst="rect">
            <a:avLst/>
          </a:prstGeom>
        </p:spPr>
        <p:txBody>
          <a:bodyPr lIns="108500" tIns="108500" rIns="108500" bIns="108500" anchor="t" anchorCtr="0">
            <a:normAutofit/>
          </a:bodyPr>
          <a:lstStyle/>
          <a:p>
            <a:pPr lvl="0" rtl="0">
              <a:spcBef>
                <a:spcPts val="0"/>
              </a:spcBef>
              <a:buClr>
                <a:schemeClr val="dk1"/>
              </a:buClr>
              <a:buSzPct val="30555"/>
              <a:buFont typeface="Arial"/>
              <a:buNone/>
            </a:pPr>
            <a:r>
              <a:rPr lang="fr"/>
              <a:t>Périphériques d’entrée: (suite)</a:t>
            </a:r>
          </a:p>
          <a:p>
            <a:pPr marL="914400" lvl="0" indent="-457200" rtl="0">
              <a:spcBef>
                <a:spcPts val="0"/>
              </a:spcBef>
              <a:buClr>
                <a:schemeClr val="dk1"/>
              </a:buClr>
              <a:buSzPct val="100000"/>
              <a:buFont typeface="Arial"/>
              <a:buChar char="●"/>
            </a:pPr>
            <a:r>
              <a:rPr lang="fr"/>
              <a:t>Souris</a:t>
            </a:r>
          </a:p>
          <a:p>
            <a:pPr marL="1371600" lvl="1" indent="-406400" rtl="0">
              <a:spcBef>
                <a:spcPts val="0"/>
              </a:spcBef>
              <a:buClr>
                <a:schemeClr val="dk1"/>
              </a:buClr>
              <a:buSzPct val="77777"/>
              <a:buFont typeface="Courier New"/>
              <a:buChar char="o"/>
            </a:pPr>
            <a:r>
              <a:rPr lang="fr"/>
              <a:t>Bouton de gauche</a:t>
            </a:r>
          </a:p>
          <a:p>
            <a:pPr marL="1828800" lvl="2" indent="-406400" rtl="0">
              <a:spcBef>
                <a:spcPts val="0"/>
              </a:spcBef>
              <a:buClr>
                <a:schemeClr val="dk1"/>
              </a:buClr>
              <a:buSzPct val="77777"/>
              <a:buFont typeface="Wingdings"/>
              <a:buChar char="§"/>
            </a:pPr>
            <a:r>
              <a:rPr lang="fr"/>
              <a:t>Pointer/Sélectionner/Ouvrir/Déplacer un fichier/dossier</a:t>
            </a:r>
          </a:p>
          <a:p>
            <a:pPr marL="1371600" lvl="1" indent="-406400" rtl="0">
              <a:spcBef>
                <a:spcPts val="0"/>
              </a:spcBef>
              <a:buClr>
                <a:schemeClr val="dk1"/>
              </a:buClr>
              <a:buSzPct val="77777"/>
              <a:buFont typeface="Courier New"/>
              <a:buChar char="o"/>
            </a:pPr>
            <a:r>
              <a:rPr lang="fr"/>
              <a:t>Roulette</a:t>
            </a:r>
          </a:p>
          <a:p>
            <a:pPr marL="1828800" lvl="2" indent="-406400" rtl="0">
              <a:spcBef>
                <a:spcPts val="0"/>
              </a:spcBef>
              <a:buClr>
                <a:schemeClr val="dk1"/>
              </a:buClr>
              <a:buSzPct val="77777"/>
              <a:buFont typeface="Wingdings"/>
              <a:buChar char="§"/>
            </a:pPr>
            <a:r>
              <a:rPr lang="fr"/>
              <a:t>Déplacement vertical et/ou horizontal à l’intérieur d’un document</a:t>
            </a:r>
          </a:p>
          <a:p>
            <a:pPr marL="1371600" lvl="1" indent="-406400" rtl="0">
              <a:spcBef>
                <a:spcPts val="0"/>
              </a:spcBef>
              <a:buClr>
                <a:schemeClr val="dk1"/>
              </a:buClr>
              <a:buSzPct val="77777"/>
              <a:buFont typeface="Courier New"/>
              <a:buChar char="o"/>
            </a:pPr>
            <a:r>
              <a:rPr lang="fr"/>
              <a:t>Bouton de droite</a:t>
            </a:r>
          </a:p>
          <a:p>
            <a:pPr marL="1828800" lvl="2" indent="-406400" rtl="0">
              <a:spcBef>
                <a:spcPts val="0"/>
              </a:spcBef>
              <a:buClr>
                <a:schemeClr val="dk1"/>
              </a:buClr>
              <a:buSzPct val="77777"/>
              <a:buFont typeface="Wingdings"/>
              <a:buChar char="§"/>
            </a:pPr>
            <a:r>
              <a:rPr lang="fr"/>
              <a:t>Utiliser des options associées au contexte</a:t>
            </a: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prstGeom prst="rect">
            <a:avLst/>
          </a:prstGeom>
        </p:spPr>
        <p:txBody>
          <a:bodyPr lIns="108500" tIns="108500" rIns="108500" bIns="108500" anchor="b" anchorCtr="0">
            <a:normAutofit/>
          </a:bodyPr>
          <a:lstStyle/>
          <a:p>
            <a:pPr>
              <a:spcBef>
                <a:spcPts val="0"/>
              </a:spcBef>
              <a:buNone/>
            </a:pPr>
            <a:r>
              <a:rPr lang="fr"/>
              <a:t>Informatique</a:t>
            </a:r>
          </a:p>
        </p:txBody>
      </p:sp>
      <p:sp>
        <p:nvSpPr>
          <p:cNvPr id="40" name="Shape 40"/>
          <p:cNvSpPr txBox="1">
            <a:spLocks noGrp="1"/>
          </p:cNvSpPr>
          <p:nvPr>
            <p:ph type="body" idx="1"/>
          </p:nvPr>
        </p:nvSpPr>
        <p:spPr>
          <a:xfrm>
            <a:off x="502921" y="1813559"/>
            <a:ext cx="8717280" cy="5630100"/>
          </a:xfrm>
          <a:prstGeom prst="rect">
            <a:avLst/>
          </a:prstGeom>
        </p:spPr>
        <p:txBody>
          <a:bodyPr lIns="108500" tIns="108500" rIns="108500" bIns="108500" anchor="ctr" anchorCtr="0">
            <a:normAutofit/>
          </a:bodyPr>
          <a:lstStyle/>
          <a:p>
            <a:pPr lvl="0" algn="just" rtl="0">
              <a:spcBef>
                <a:spcPts val="0"/>
              </a:spcBef>
              <a:buNone/>
            </a:pPr>
            <a:r>
              <a:rPr lang="fr" i="1" dirty="0"/>
              <a:t>“</a:t>
            </a:r>
            <a:r>
              <a:rPr lang="fr" dirty="0"/>
              <a:t>L'informatique est la science qui regroupe l’ensemble des théories et techniques permettant de traiter de l’information à l’aide d’un ordinateur</a:t>
            </a:r>
            <a:r>
              <a:rPr lang="fr" dirty="0" smtClean="0"/>
              <a:t>.”</a:t>
            </a:r>
          </a:p>
          <a:p>
            <a:pPr lvl="0" algn="just" rtl="0">
              <a:spcBef>
                <a:spcPts val="0"/>
              </a:spcBef>
              <a:buNone/>
            </a:pPr>
            <a:endParaRPr lang="fr" dirty="0"/>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p:spPr>
        <p:txBody>
          <a:bodyPr lIns="108500" tIns="108500" rIns="108500" bIns="108500" anchor="b" anchorCtr="0">
            <a:normAutofit/>
          </a:bodyPr>
          <a:lstStyle/>
          <a:p>
            <a:pPr>
              <a:spcBef>
                <a:spcPts val="0"/>
              </a:spcBef>
              <a:buNone/>
            </a:pPr>
            <a:r>
              <a:rPr lang="fr"/>
              <a:t>Langage de l’ordinateur </a:t>
            </a:r>
            <a:r>
              <a:rPr lang="fr" sz="3600"/>
              <a:t>(problème)</a:t>
            </a:r>
          </a:p>
        </p:txBody>
      </p:sp>
      <p:pic>
        <p:nvPicPr>
          <p:cNvPr id="141" name="Shape 141"/>
          <p:cNvPicPr preferRelativeResize="0"/>
          <p:nvPr/>
        </p:nvPicPr>
        <p:blipFill>
          <a:blip r:embed="rId3">
            <a:alphaModFix/>
          </a:blip>
          <a:stretch>
            <a:fillRect/>
          </a:stretch>
        </p:blipFill>
        <p:spPr>
          <a:xfrm>
            <a:off x="1757325" y="2614050"/>
            <a:ext cx="6543675" cy="4029075"/>
          </a:xfrm>
          <a:prstGeom prst="rect">
            <a:avLst/>
          </a:prstGeom>
          <a:noFill/>
          <a:ln>
            <a:noFill/>
          </a:ln>
        </p:spPr>
      </p:pic>
      <p:sp>
        <p:nvSpPr>
          <p:cNvPr id="142" name="Shape 142"/>
          <p:cNvSpPr/>
          <p:nvPr/>
        </p:nvSpPr>
        <p:spPr>
          <a:xfrm rot="749865">
            <a:off x="1205241" y="6230270"/>
            <a:ext cx="3482417" cy="851755"/>
          </a:xfrm>
          <a:prstGeom prst="rect">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rmAutofit/>
          </a:bodyPr>
          <a:lstStyle/>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prstGeom prst="rect">
            <a:avLst/>
          </a:prstGeom>
        </p:spPr>
        <p:txBody>
          <a:bodyPr lIns="108500" tIns="108500" rIns="108500" bIns="108500" anchor="b" anchorCtr="0">
            <a:normAutofit/>
          </a:bodyPr>
          <a:lstStyle/>
          <a:p>
            <a:pPr lvl="0" rtl="0">
              <a:spcBef>
                <a:spcPts val="0"/>
              </a:spcBef>
              <a:buNone/>
            </a:pPr>
            <a:r>
              <a:rPr lang="fr"/>
              <a:t>Langage de l’ordinateur </a:t>
            </a:r>
            <a:r>
              <a:rPr lang="fr" sz="3600"/>
              <a:t>(solution)</a:t>
            </a:r>
          </a:p>
        </p:txBody>
      </p:sp>
      <p:sp>
        <p:nvSpPr>
          <p:cNvPr id="149" name="Shape 149"/>
          <p:cNvSpPr txBox="1">
            <a:spLocks noGrp="1"/>
          </p:cNvSpPr>
          <p:nvPr>
            <p:ph type="body" idx="1"/>
          </p:nvPr>
        </p:nvSpPr>
        <p:spPr>
          <a:prstGeom prst="rect">
            <a:avLst/>
          </a:prstGeom>
        </p:spPr>
        <p:txBody>
          <a:bodyPr lIns="108500" tIns="108500" rIns="108500" bIns="108500" anchor="t" anchorCtr="0">
            <a:normAutofit/>
          </a:bodyPr>
          <a:lstStyle/>
          <a:p>
            <a:pPr lvl="0" rtl="0">
              <a:spcBef>
                <a:spcPts val="0"/>
              </a:spcBef>
              <a:buNone/>
            </a:pPr>
            <a:r>
              <a:rPr lang="fr" sz="3600" dirty="0"/>
              <a:t>S</a:t>
            </a:r>
            <a:r>
              <a:rPr lang="fr" dirty="0"/>
              <a:t>’entendre sur un langage commun:</a:t>
            </a:r>
          </a:p>
          <a:p>
            <a:pPr marL="914400" lvl="0" indent="0" rtl="0">
              <a:spcBef>
                <a:spcPts val="0"/>
              </a:spcBef>
              <a:buNone/>
            </a:pPr>
            <a:r>
              <a:rPr lang="fr" b="1" u="sng" dirty="0"/>
              <a:t>le binaire</a:t>
            </a:r>
          </a:p>
          <a:p>
            <a:pPr marL="914400" lvl="0" indent="0" rtl="0">
              <a:spcBef>
                <a:spcPts val="0"/>
              </a:spcBef>
              <a:buNone/>
            </a:pPr>
            <a:endParaRPr b="1" u="sng" dirty="0"/>
          </a:p>
          <a:p>
            <a:pPr lvl="0" rtl="0">
              <a:spcBef>
                <a:spcPts val="0"/>
              </a:spcBef>
              <a:buNone/>
            </a:pPr>
            <a:r>
              <a:rPr lang="fr" dirty="0"/>
              <a:t>Un seul symbole:</a:t>
            </a:r>
          </a:p>
          <a:p>
            <a:pPr lvl="0" rtl="0">
              <a:spcBef>
                <a:spcPts val="0"/>
              </a:spcBef>
              <a:buNone/>
            </a:pPr>
            <a:r>
              <a:rPr lang="fr" b="1" dirty="0"/>
              <a:t>	</a:t>
            </a:r>
            <a:r>
              <a:rPr lang="fr" b="1" dirty="0" smtClean="0"/>
              <a:t>	</a:t>
            </a:r>
            <a:r>
              <a:rPr lang="fr" b="1" u="sng" dirty="0" smtClean="0"/>
              <a:t>le </a:t>
            </a:r>
            <a:r>
              <a:rPr lang="fr" b="1" u="sng" dirty="0"/>
              <a:t>bit</a:t>
            </a:r>
          </a:p>
          <a:p>
            <a:pPr lvl="0" rtl="0">
              <a:spcBef>
                <a:spcPts val="0"/>
              </a:spcBef>
              <a:buNone/>
            </a:pPr>
            <a:r>
              <a:rPr lang="fr" dirty="0"/>
              <a:t>		valeur 0 ou 1</a:t>
            </a:r>
          </a:p>
          <a:p>
            <a:pPr lvl="0" rtl="0">
              <a:spcBef>
                <a:spcPts val="0"/>
              </a:spcBef>
              <a:buNone/>
            </a:pPr>
            <a:endParaRPr dirty="0"/>
          </a:p>
        </p:txBody>
      </p:sp>
      <p:sp>
        <p:nvSpPr>
          <p:cNvPr id="148" name="Shape 148"/>
          <p:cNvSpPr/>
          <p:nvPr/>
        </p:nvSpPr>
        <p:spPr>
          <a:xfrm rot="749865">
            <a:off x="1205241" y="6230270"/>
            <a:ext cx="3482417" cy="851755"/>
          </a:xfrm>
          <a:prstGeom prst="rect">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rmAutofit/>
          </a:bodyPr>
          <a:lstStyle/>
          <a:p>
            <a:pPr lvl="0" rtl="0">
              <a:spcBef>
                <a:spcPts val="0"/>
              </a:spcBef>
              <a:buNone/>
            </a:pPr>
            <a:endParaRPr/>
          </a:p>
        </p:txBody>
      </p:sp>
      <p:pic>
        <p:nvPicPr>
          <p:cNvPr id="150" name="Shape 150"/>
          <p:cNvPicPr preferRelativeResize="0"/>
          <p:nvPr/>
        </p:nvPicPr>
        <p:blipFill>
          <a:blip r:embed="rId3">
            <a:alphaModFix/>
          </a:blip>
          <a:stretch>
            <a:fillRect/>
          </a:stretch>
        </p:blipFill>
        <p:spPr>
          <a:xfrm>
            <a:off x="4427887" y="3252650"/>
            <a:ext cx="5381625" cy="4191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prstGeom prst="rect">
            <a:avLst/>
          </a:prstGeom>
        </p:spPr>
        <p:txBody>
          <a:bodyPr lIns="108500" tIns="108500" rIns="108500" bIns="108500" anchor="b" anchorCtr="0">
            <a:normAutofit/>
          </a:bodyPr>
          <a:lstStyle/>
          <a:p>
            <a:pPr>
              <a:spcBef>
                <a:spcPts val="0"/>
              </a:spcBef>
              <a:buNone/>
            </a:pPr>
            <a:r>
              <a:rPr lang="fr"/>
              <a:t>Représentation des caractéres</a:t>
            </a:r>
          </a:p>
        </p:txBody>
      </p:sp>
      <p:sp>
        <p:nvSpPr>
          <p:cNvPr id="156" name="Shape 156"/>
          <p:cNvSpPr txBox="1">
            <a:spLocks noGrp="1"/>
          </p:cNvSpPr>
          <p:nvPr>
            <p:ph type="body" idx="1"/>
          </p:nvPr>
        </p:nvSpPr>
        <p:spPr>
          <a:prstGeom prst="rect">
            <a:avLst/>
          </a:prstGeom>
        </p:spPr>
        <p:txBody>
          <a:bodyPr lIns="108500" tIns="108500" rIns="108500" bIns="108500" anchor="t" anchorCtr="0">
            <a:normAutofit/>
          </a:bodyPr>
          <a:lstStyle/>
          <a:p>
            <a:pPr lvl="0" rtl="0">
              <a:spcBef>
                <a:spcPts val="0"/>
              </a:spcBef>
              <a:buNone/>
            </a:pPr>
            <a:r>
              <a:rPr lang="fr"/>
              <a:t>On encode les caractères en binaire:</a:t>
            </a:r>
          </a:p>
          <a:p>
            <a:pPr marL="914400" lvl="0" indent="-457200" rtl="0">
              <a:spcBef>
                <a:spcPts val="0"/>
              </a:spcBef>
              <a:buClr>
                <a:schemeClr val="dk1"/>
              </a:buClr>
              <a:buSzPct val="100000"/>
              <a:buFont typeface="Arial"/>
              <a:buChar char="●"/>
            </a:pPr>
            <a:r>
              <a:rPr lang="fr"/>
              <a:t>caractère sur 8 bits</a:t>
            </a:r>
          </a:p>
          <a:p>
            <a:pPr marL="1371600" lvl="1" indent="-406400" rtl="0">
              <a:spcBef>
                <a:spcPts val="0"/>
              </a:spcBef>
              <a:buClr>
                <a:schemeClr val="dk1"/>
              </a:buClr>
              <a:buSzPct val="77777"/>
              <a:buFont typeface="Courier New"/>
              <a:buChar char="o"/>
            </a:pPr>
            <a:r>
              <a:rPr lang="fr"/>
              <a:t>ex: la lettre ‘a’ = 0110 0001</a:t>
            </a:r>
          </a:p>
          <a:p>
            <a:pPr lvl="0" rtl="0">
              <a:spcBef>
                <a:spcPts val="0"/>
              </a:spcBef>
              <a:buNone/>
            </a:pPr>
            <a:endParaRPr/>
          </a:p>
          <a:p>
            <a:pPr lvl="0" rtl="0">
              <a:spcBef>
                <a:spcPts val="0"/>
              </a:spcBef>
              <a:buNone/>
            </a:pPr>
            <a:r>
              <a:rPr lang="fr"/>
              <a:t>La norme ASCII [aski] </a:t>
            </a:r>
          </a:p>
          <a:p>
            <a:pPr marL="914400" lvl="0" indent="-381000" rtl="0">
              <a:spcBef>
                <a:spcPts val="0"/>
              </a:spcBef>
              <a:buClr>
                <a:schemeClr val="dk1"/>
              </a:buClr>
              <a:buSzPct val="100000"/>
              <a:buFont typeface="Arial"/>
              <a:buChar char="●"/>
            </a:pPr>
            <a:r>
              <a:rPr lang="fr" sz="2400"/>
              <a:t>Code Américain Normalisé pour l'Échange d'Information</a:t>
            </a:r>
          </a:p>
          <a:p>
            <a:pPr marL="914400" lvl="0" indent="-381000" rtl="0">
              <a:spcBef>
                <a:spcPts val="0"/>
              </a:spcBef>
              <a:buClr>
                <a:schemeClr val="dk1"/>
              </a:buClr>
              <a:buSzPct val="100000"/>
              <a:buFont typeface="Arial"/>
              <a:buChar char="●"/>
            </a:pPr>
            <a:r>
              <a:rPr lang="fr" sz="2400"/>
              <a:t>contient les caractères nécessaires pour écrire en anglais</a:t>
            </a:r>
          </a:p>
          <a:p>
            <a:pPr marL="914400" lvl="0" indent="-381000" rtl="0">
              <a:spcBef>
                <a:spcPts val="0"/>
              </a:spcBef>
              <a:buClr>
                <a:schemeClr val="dk1"/>
              </a:buClr>
              <a:buSzPct val="100000"/>
              <a:buFont typeface="Arial"/>
              <a:buChar char="●"/>
            </a:pPr>
            <a:r>
              <a:rPr lang="fr" sz="2400"/>
              <a:t>à la base de nombreuses autres normes comme ISO 8859-1 et Unicode qui l'étendent.</a:t>
            </a: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Shape 162"/>
          <p:cNvSpPr txBox="1">
            <a:spLocks noGrp="1"/>
          </p:cNvSpPr>
          <p:nvPr>
            <p:ph type="title"/>
          </p:nvPr>
        </p:nvSpPr>
        <p:spPr>
          <a:prstGeom prst="rect">
            <a:avLst/>
          </a:prstGeom>
        </p:spPr>
        <p:txBody>
          <a:bodyPr lIns="108500" tIns="108500" rIns="108500" bIns="108500" anchor="b" anchorCtr="0">
            <a:normAutofit/>
          </a:bodyPr>
          <a:lstStyle/>
          <a:p>
            <a:pPr>
              <a:spcBef>
                <a:spcPts val="0"/>
              </a:spcBef>
              <a:buNone/>
            </a:pPr>
            <a:r>
              <a:rPr lang="fr"/>
              <a:t>Unités de mémoire</a:t>
            </a:r>
          </a:p>
        </p:txBody>
      </p:sp>
      <p:sp>
        <p:nvSpPr>
          <p:cNvPr id="161" name="Shape 161"/>
          <p:cNvSpPr txBox="1">
            <a:spLocks noGrp="1"/>
          </p:cNvSpPr>
          <p:nvPr>
            <p:ph type="body" idx="1"/>
          </p:nvPr>
        </p:nvSpPr>
        <p:spPr>
          <a:prstGeom prst="rect">
            <a:avLst/>
          </a:prstGeom>
        </p:spPr>
        <p:txBody>
          <a:bodyPr lIns="108500" tIns="108500" rIns="108500" bIns="108500" anchor="t" anchorCtr="0">
            <a:normAutofit/>
          </a:bodyPr>
          <a:lstStyle/>
          <a:p>
            <a:pPr lvl="0" rtl="0">
              <a:spcBef>
                <a:spcPts val="0"/>
              </a:spcBef>
              <a:buNone/>
            </a:pPr>
            <a:r>
              <a:rPr lang="fr"/>
              <a:t>Table de conversion:</a:t>
            </a:r>
          </a:p>
        </p:txBody>
      </p:sp>
      <p:graphicFrame>
        <p:nvGraphicFramePr>
          <p:cNvPr id="163" name="Shape 163"/>
          <p:cNvGraphicFramePr/>
          <p:nvPr/>
        </p:nvGraphicFramePr>
        <p:xfrm>
          <a:off x="952475" y="2986100"/>
          <a:ext cx="8153400" cy="3657450"/>
        </p:xfrm>
        <a:graphic>
          <a:graphicData uri="http://schemas.openxmlformats.org/drawingml/2006/table">
            <a:tbl>
              <a:tblPr>
                <a:noFill/>
                <a:tableStyleId>{17904CF9-DE43-4188-AAD2-672D5CCFA2BC}</a:tableStyleId>
              </a:tblPr>
              <a:tblGrid>
                <a:gridCol w="4076700"/>
                <a:gridCol w="4076700"/>
              </a:tblGrid>
              <a:tr h="381000">
                <a:tc>
                  <a:txBody>
                    <a:bodyPr/>
                    <a:lstStyle/>
                    <a:p>
                      <a:pPr>
                        <a:spcBef>
                          <a:spcPts val="0"/>
                        </a:spcBef>
                        <a:buNone/>
                      </a:pPr>
                      <a:r>
                        <a:rPr lang="fr" sz="3600"/>
                        <a:t>8 bits</a:t>
                      </a:r>
                    </a:p>
                  </a:txBody>
                  <a:tcPr marL="91425" marR="91425" marT="91425" marB="91425"/>
                </a:tc>
                <a:tc>
                  <a:txBody>
                    <a:bodyPr/>
                    <a:lstStyle/>
                    <a:p>
                      <a:pPr>
                        <a:spcBef>
                          <a:spcPts val="0"/>
                        </a:spcBef>
                        <a:buNone/>
                      </a:pPr>
                      <a:r>
                        <a:rPr lang="fr" sz="3600"/>
                        <a:t>1 octet (o)</a:t>
                      </a:r>
                    </a:p>
                  </a:txBody>
                  <a:tcPr marL="91425" marR="91425" marT="91425" marB="91425"/>
                </a:tc>
              </a:tr>
              <a:tr h="381000">
                <a:tc>
                  <a:txBody>
                    <a:bodyPr/>
                    <a:lstStyle/>
                    <a:p>
                      <a:pPr>
                        <a:spcBef>
                          <a:spcPts val="0"/>
                        </a:spcBef>
                        <a:buNone/>
                      </a:pPr>
                      <a:r>
                        <a:rPr lang="fr" sz="3600"/>
                        <a:t>1024 octets</a:t>
                      </a:r>
                    </a:p>
                  </a:txBody>
                  <a:tcPr marL="91425" marR="91425" marT="91425" marB="91425"/>
                </a:tc>
                <a:tc>
                  <a:txBody>
                    <a:bodyPr/>
                    <a:lstStyle/>
                    <a:p>
                      <a:pPr>
                        <a:spcBef>
                          <a:spcPts val="0"/>
                        </a:spcBef>
                        <a:buNone/>
                      </a:pPr>
                      <a:r>
                        <a:rPr lang="fr" sz="3600"/>
                        <a:t>1 kilo-octet (Ko)</a:t>
                      </a:r>
                    </a:p>
                  </a:txBody>
                  <a:tcPr marL="91425" marR="91425" marT="91425" marB="91425"/>
                </a:tc>
              </a:tr>
              <a:tr h="381000">
                <a:tc>
                  <a:txBody>
                    <a:bodyPr/>
                    <a:lstStyle/>
                    <a:p>
                      <a:pPr>
                        <a:spcBef>
                          <a:spcPts val="0"/>
                        </a:spcBef>
                        <a:buNone/>
                      </a:pPr>
                      <a:r>
                        <a:rPr lang="fr" sz="3600"/>
                        <a:t>1024 </a:t>
                      </a:r>
                      <a:r>
                        <a:rPr lang="fr" sz="3600">
                          <a:solidFill>
                            <a:schemeClr val="dk1"/>
                          </a:solidFill>
                        </a:rPr>
                        <a:t>kilo-octets</a:t>
                      </a:r>
                    </a:p>
                  </a:txBody>
                  <a:tcPr marL="91425" marR="91425" marT="91425" marB="91425"/>
                </a:tc>
                <a:tc>
                  <a:txBody>
                    <a:bodyPr/>
                    <a:lstStyle/>
                    <a:p>
                      <a:pPr>
                        <a:spcBef>
                          <a:spcPts val="0"/>
                        </a:spcBef>
                        <a:buNone/>
                      </a:pPr>
                      <a:r>
                        <a:rPr lang="fr" sz="3600">
                          <a:solidFill>
                            <a:schemeClr val="dk1"/>
                          </a:solidFill>
                        </a:rPr>
                        <a:t>1 mega-octet (Mo)</a:t>
                      </a:r>
                    </a:p>
                  </a:txBody>
                  <a:tcPr marL="91425" marR="91425" marT="91425" marB="91425"/>
                </a:tc>
              </a:tr>
              <a:tr h="381000">
                <a:tc>
                  <a:txBody>
                    <a:bodyPr/>
                    <a:lstStyle/>
                    <a:p>
                      <a:pPr>
                        <a:spcBef>
                          <a:spcPts val="0"/>
                        </a:spcBef>
                        <a:buNone/>
                      </a:pPr>
                      <a:r>
                        <a:rPr lang="fr" sz="3600">
                          <a:solidFill>
                            <a:schemeClr val="dk1"/>
                          </a:solidFill>
                        </a:rPr>
                        <a:t>1024 mega-octets</a:t>
                      </a:r>
                    </a:p>
                  </a:txBody>
                  <a:tcPr marL="91425" marR="91425" marT="91425" marB="91425"/>
                </a:tc>
                <a:tc>
                  <a:txBody>
                    <a:bodyPr/>
                    <a:lstStyle/>
                    <a:p>
                      <a:pPr>
                        <a:spcBef>
                          <a:spcPts val="0"/>
                        </a:spcBef>
                        <a:buNone/>
                      </a:pPr>
                      <a:r>
                        <a:rPr lang="fr" sz="3600">
                          <a:solidFill>
                            <a:schemeClr val="dk1"/>
                          </a:solidFill>
                        </a:rPr>
                        <a:t>1 giga-octet (Go)</a:t>
                      </a:r>
                    </a:p>
                  </a:txBody>
                  <a:tcPr marL="91425" marR="91425" marT="91425" marB="91425"/>
                </a:tc>
              </a:tr>
              <a:tr h="381000">
                <a:tc>
                  <a:txBody>
                    <a:bodyPr/>
                    <a:lstStyle/>
                    <a:p>
                      <a:pPr>
                        <a:spcBef>
                          <a:spcPts val="0"/>
                        </a:spcBef>
                        <a:buNone/>
                      </a:pPr>
                      <a:r>
                        <a:rPr lang="fr" sz="3600">
                          <a:solidFill>
                            <a:schemeClr val="dk1"/>
                          </a:solidFill>
                        </a:rPr>
                        <a:t>1024 giga-octets</a:t>
                      </a:r>
                    </a:p>
                  </a:txBody>
                  <a:tcPr marL="91425" marR="91425" marT="91425" marB="91425"/>
                </a:tc>
                <a:tc>
                  <a:txBody>
                    <a:bodyPr/>
                    <a:lstStyle/>
                    <a:p>
                      <a:pPr>
                        <a:spcBef>
                          <a:spcPts val="0"/>
                        </a:spcBef>
                        <a:buNone/>
                      </a:pPr>
                      <a:r>
                        <a:rPr lang="fr" sz="3600">
                          <a:solidFill>
                            <a:schemeClr val="dk1"/>
                          </a:solidFill>
                        </a:rPr>
                        <a:t>1 tera-octet (To)</a:t>
                      </a:r>
                    </a:p>
                  </a:txBody>
                  <a:tcPr marL="91425" marR="91425" marT="91425" marB="91425"/>
                </a:tc>
              </a:tr>
            </a:tbl>
          </a:graphicData>
        </a:graphic>
      </p:graphicFrame>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prstGeom prst="rect">
            <a:avLst/>
          </a:prstGeom>
        </p:spPr>
        <p:txBody>
          <a:bodyPr lIns="108500" tIns="108500" rIns="108500" bIns="108500" anchor="b" anchorCtr="0">
            <a:normAutofit/>
          </a:bodyPr>
          <a:lstStyle/>
          <a:p>
            <a:pPr>
              <a:spcBef>
                <a:spcPts val="0"/>
              </a:spcBef>
              <a:buNone/>
            </a:pPr>
            <a:r>
              <a:rPr lang="fr"/>
              <a:t>Tailles courantes</a:t>
            </a:r>
          </a:p>
        </p:txBody>
      </p:sp>
      <p:sp>
        <p:nvSpPr>
          <p:cNvPr id="169" name="Shape 169"/>
          <p:cNvSpPr txBox="1">
            <a:spLocks noGrp="1"/>
          </p:cNvSpPr>
          <p:nvPr>
            <p:ph type="body" idx="1"/>
          </p:nvPr>
        </p:nvSpPr>
        <p:spPr>
          <a:prstGeom prst="rect">
            <a:avLst/>
          </a:prstGeom>
        </p:spPr>
        <p:txBody>
          <a:bodyPr lIns="108500" tIns="108500" rIns="108500" bIns="108500" anchor="t" anchorCtr="0">
            <a:normAutofit/>
          </a:bodyPr>
          <a:lstStyle/>
          <a:p>
            <a:pPr lvl="0" rtl="0">
              <a:spcBef>
                <a:spcPts val="0"/>
              </a:spcBef>
              <a:buNone/>
            </a:pPr>
            <a:r>
              <a:rPr lang="fr" dirty="0"/>
              <a:t>Quelques exemples:</a:t>
            </a:r>
          </a:p>
          <a:p>
            <a:pPr marL="914400" lvl="0" indent="-457200" rtl="0">
              <a:spcBef>
                <a:spcPts val="0"/>
              </a:spcBef>
              <a:buClr>
                <a:schemeClr val="dk1"/>
              </a:buClr>
              <a:buSzPct val="100000"/>
              <a:buFont typeface="Arial"/>
              <a:buChar char="●"/>
            </a:pPr>
            <a:r>
              <a:rPr lang="fr" dirty="0"/>
              <a:t>Disquette: 		1.44 Mo</a:t>
            </a:r>
          </a:p>
          <a:p>
            <a:pPr marL="914400" lvl="0" indent="-457200" rtl="0">
              <a:spcBef>
                <a:spcPts val="0"/>
              </a:spcBef>
              <a:buClr>
                <a:schemeClr val="dk1"/>
              </a:buClr>
              <a:buSzPct val="100000"/>
              <a:buFont typeface="Arial"/>
              <a:buChar char="●"/>
            </a:pPr>
            <a:r>
              <a:rPr lang="fr" dirty="0"/>
              <a:t>CD: 				650 ou 700Mo</a:t>
            </a:r>
          </a:p>
          <a:p>
            <a:pPr marL="914400" lvl="0" indent="-457200" rtl="0">
              <a:spcBef>
                <a:spcPts val="0"/>
              </a:spcBef>
              <a:buClr>
                <a:schemeClr val="dk1"/>
              </a:buClr>
              <a:buSzPct val="100000"/>
              <a:buFont typeface="Arial"/>
              <a:buChar char="●"/>
            </a:pPr>
            <a:r>
              <a:rPr lang="fr" dirty="0"/>
              <a:t>DVD:				4.7 ou 8.5 </a:t>
            </a:r>
            <a:r>
              <a:rPr lang="fr" dirty="0" smtClean="0"/>
              <a:t>Go</a:t>
            </a:r>
          </a:p>
          <a:p>
            <a:pPr marL="914400" lvl="0" indent="-457200" rtl="0">
              <a:spcBef>
                <a:spcPts val="0"/>
              </a:spcBef>
              <a:buClr>
                <a:schemeClr val="dk1"/>
              </a:buClr>
              <a:buSzPct val="100000"/>
              <a:buFont typeface="Arial"/>
              <a:buChar char="●"/>
            </a:pPr>
            <a:r>
              <a:rPr lang="fr" smtClean="0"/>
              <a:t>Blu-ray: 			25 ou 50 Go</a:t>
            </a:r>
            <a:endParaRPr lang="fr"/>
          </a:p>
          <a:p>
            <a:pPr marL="914400" lvl="0" indent="-457200" rtl="0">
              <a:spcBef>
                <a:spcPts val="0"/>
              </a:spcBef>
              <a:buClr>
                <a:schemeClr val="dk1"/>
              </a:buClr>
              <a:buSzPct val="100000"/>
              <a:buFont typeface="Arial"/>
              <a:buChar char="●"/>
            </a:pPr>
            <a:r>
              <a:rPr lang="fr" dirty="0"/>
              <a:t>Disque dur:	en Go ou To</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prstGeom prst="rect">
            <a:avLst/>
          </a:prstGeom>
        </p:spPr>
        <p:txBody>
          <a:bodyPr lIns="108500" tIns="108500" rIns="108500" bIns="108500" anchor="b" anchorCtr="0">
            <a:normAutofit/>
          </a:bodyPr>
          <a:lstStyle/>
          <a:p>
            <a:pPr lvl="0" rtl="0">
              <a:spcBef>
                <a:spcPts val="0"/>
              </a:spcBef>
              <a:buNone/>
            </a:pPr>
            <a:r>
              <a:rPr lang="fr"/>
              <a:t>Exercice</a:t>
            </a:r>
          </a:p>
        </p:txBody>
      </p:sp>
      <p:sp>
        <p:nvSpPr>
          <p:cNvPr id="175" name="Shape 175"/>
          <p:cNvSpPr txBox="1">
            <a:spLocks noGrp="1"/>
          </p:cNvSpPr>
          <p:nvPr>
            <p:ph type="body" idx="1"/>
          </p:nvPr>
        </p:nvSpPr>
        <p:spPr>
          <a:prstGeom prst="rect">
            <a:avLst/>
          </a:prstGeom>
        </p:spPr>
        <p:txBody>
          <a:bodyPr lIns="108500" tIns="108500" rIns="108500" bIns="108500" anchor="t" anchorCtr="0">
            <a:normAutofit/>
          </a:bodyPr>
          <a:lstStyle/>
          <a:p>
            <a:pPr lvl="0" rtl="0">
              <a:spcBef>
                <a:spcPts val="0"/>
              </a:spcBef>
              <a:buNone/>
            </a:pPr>
            <a:r>
              <a:rPr lang="fr"/>
              <a:t>Un fichier de 10Go peut être stocké dans un minimum de:</a:t>
            </a:r>
          </a:p>
          <a:p>
            <a:pPr marL="914400" lvl="0" indent="-457200" rtl="0">
              <a:spcBef>
                <a:spcPts val="0"/>
              </a:spcBef>
              <a:buClr>
                <a:schemeClr val="dk1"/>
              </a:buClr>
              <a:buSzPct val="100000"/>
              <a:buFont typeface="Arial"/>
              <a:buChar char="●"/>
            </a:pPr>
            <a:r>
              <a:rPr lang="fr"/>
              <a:t>?? DVD (de 4.7 Go)</a:t>
            </a:r>
          </a:p>
          <a:p>
            <a:pPr marL="914400" lvl="0" indent="-457200" rtl="0">
              <a:spcBef>
                <a:spcPts val="0"/>
              </a:spcBef>
              <a:buClr>
                <a:schemeClr val="dk1"/>
              </a:buClr>
              <a:buSzPct val="100000"/>
              <a:buFont typeface="Arial"/>
              <a:buChar char="●"/>
            </a:pPr>
            <a:r>
              <a:rPr lang="fr"/>
              <a:t>?? CD (de 700 Mo)</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prstGeom prst="rect">
            <a:avLst/>
          </a:prstGeom>
        </p:spPr>
        <p:txBody>
          <a:bodyPr lIns="108500" tIns="108500" rIns="108500" bIns="108500" anchor="b" anchorCtr="0">
            <a:normAutofit/>
          </a:bodyPr>
          <a:lstStyle/>
          <a:p>
            <a:pPr lvl="0" rtl="0">
              <a:spcBef>
                <a:spcPts val="0"/>
              </a:spcBef>
              <a:buNone/>
            </a:pPr>
            <a:r>
              <a:rPr lang="fr"/>
              <a:t>Exercice (solution)</a:t>
            </a:r>
          </a:p>
        </p:txBody>
      </p:sp>
      <p:sp>
        <p:nvSpPr>
          <p:cNvPr id="181" name="Shape 181"/>
          <p:cNvSpPr txBox="1">
            <a:spLocks noGrp="1"/>
          </p:cNvSpPr>
          <p:nvPr>
            <p:ph type="body" idx="1"/>
          </p:nvPr>
        </p:nvSpPr>
        <p:spPr>
          <a:prstGeom prst="rect">
            <a:avLst/>
          </a:prstGeom>
        </p:spPr>
        <p:txBody>
          <a:bodyPr lIns="108500" tIns="108500" rIns="108500" bIns="108500" anchor="t" anchorCtr="0">
            <a:normAutofit/>
          </a:bodyPr>
          <a:lstStyle/>
          <a:p>
            <a:pPr lvl="0" rtl="0">
              <a:spcBef>
                <a:spcPts val="0"/>
              </a:spcBef>
              <a:buNone/>
            </a:pPr>
            <a:r>
              <a:rPr lang="fr"/>
              <a:t>Un fichier de 10Go peut être stocké dans un minimum de:</a:t>
            </a:r>
          </a:p>
          <a:p>
            <a:pPr marL="914400" lvl="0" indent="-457200" rtl="0">
              <a:spcBef>
                <a:spcPts val="0"/>
              </a:spcBef>
              <a:buClr>
                <a:schemeClr val="dk1"/>
              </a:buClr>
              <a:buSzPct val="100000"/>
              <a:buFont typeface="Arial"/>
              <a:buChar char="●"/>
            </a:pPr>
            <a:r>
              <a:rPr lang="fr"/>
              <a:t>?? DVD (de 4.7 Go)</a:t>
            </a:r>
          </a:p>
          <a:p>
            <a:pPr marL="914400" lvl="0" indent="-457200" rtl="0">
              <a:spcBef>
                <a:spcPts val="0"/>
              </a:spcBef>
              <a:buClr>
                <a:schemeClr val="dk1"/>
              </a:buClr>
              <a:buSzPct val="100000"/>
              <a:buFont typeface="Arial"/>
              <a:buChar char="●"/>
            </a:pPr>
            <a:r>
              <a:rPr lang="fr"/>
              <a:t>?? CD (de 700 Mo)</a:t>
            </a:r>
          </a:p>
          <a:p>
            <a:pPr lvl="0" rtl="0">
              <a:spcBef>
                <a:spcPts val="0"/>
              </a:spcBef>
              <a:buNone/>
            </a:pPr>
            <a:endParaRPr/>
          </a:p>
          <a:p>
            <a:pPr lvl="0" rtl="0">
              <a:spcBef>
                <a:spcPts val="0"/>
              </a:spcBef>
              <a:buNone/>
            </a:pPr>
            <a:r>
              <a:rPr lang="fr"/>
              <a:t>Réponse:</a:t>
            </a:r>
          </a:p>
          <a:p>
            <a:pPr marL="914400" lvl="0" indent="-457200" rtl="0">
              <a:spcBef>
                <a:spcPts val="0"/>
              </a:spcBef>
              <a:buClr>
                <a:schemeClr val="dk1"/>
              </a:buClr>
              <a:buSzPct val="100000"/>
              <a:buFont typeface="Arial"/>
              <a:buChar char="●"/>
            </a:pPr>
            <a:r>
              <a:rPr lang="fr"/>
              <a:t>3 DVD</a:t>
            </a:r>
          </a:p>
          <a:p>
            <a:pPr marL="914400" lvl="0" indent="-457200" rtl="0">
              <a:spcBef>
                <a:spcPts val="0"/>
              </a:spcBef>
              <a:buClr>
                <a:schemeClr val="dk1"/>
              </a:buClr>
              <a:buSzPct val="100000"/>
              <a:buFont typeface="Arial"/>
              <a:buChar char="●"/>
            </a:pPr>
            <a:r>
              <a:rPr lang="fr"/>
              <a:t>15 CD</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Text Placeholder 2"/>
          <p:cNvSpPr>
            <a:spLocks noGrp="1"/>
          </p:cNvSpPr>
          <p:nvPr>
            <p:ph type="body" idx="1"/>
          </p:nvPr>
        </p:nvSpPr>
        <p:spPr/>
        <p:txBody>
          <a:bodyPr/>
          <a:lstStyle/>
          <a:p>
            <a:endParaRPr lang="en-US" dirty="0" smtClean="0"/>
          </a:p>
          <a:p>
            <a:r>
              <a:rPr lang="en-US" sz="2800" dirty="0" smtClean="0"/>
              <a:t>Pourquoi un disque dur de 200Go n</a:t>
            </a:r>
            <a:r>
              <a:rPr lang="fr-CA" sz="2800" dirty="0" smtClean="0"/>
              <a:t>’est pas réellement 200Go?</a:t>
            </a:r>
          </a:p>
          <a:p>
            <a:endParaRPr lang="fr-CA" dirty="0" smtClean="0"/>
          </a:p>
          <a:p>
            <a:pPr lvl="1"/>
            <a:r>
              <a:rPr lang="en-US" dirty="0">
                <a:hlinkClick r:id="rId2"/>
              </a:rPr>
              <a:t>http://www.tech2tech.fr/pourquoi-la-capacite-des-disques-dur-nest-jamais-celle-annoncee/</a:t>
            </a:r>
            <a:endParaRPr lang="en-US" dirty="0"/>
          </a:p>
          <a:p>
            <a:endParaRPr lang="en-US" dirty="0"/>
          </a:p>
        </p:txBody>
      </p:sp>
    </p:spTree>
    <p:extLst>
      <p:ext uri="{BB962C8B-B14F-4D97-AF65-F5344CB8AC3E}">
        <p14:creationId xmlns:p14="http://schemas.microsoft.com/office/powerpoint/2010/main" val="3052424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Histoire de l’informatique</a:t>
            </a:r>
            <a:endParaRPr lang="en-US" dirty="0"/>
          </a:p>
        </p:txBody>
      </p:sp>
      <p:sp>
        <p:nvSpPr>
          <p:cNvPr id="3" name="Text Placeholder 2"/>
          <p:cNvSpPr>
            <a:spLocks noGrp="1"/>
          </p:cNvSpPr>
          <p:nvPr>
            <p:ph type="body" idx="1"/>
          </p:nvPr>
        </p:nvSpPr>
        <p:spPr/>
        <p:txBody>
          <a:bodyPr/>
          <a:lstStyle/>
          <a:p>
            <a:r>
              <a:rPr lang="en-US" dirty="0" smtClean="0">
                <a:hlinkClick r:id="rId3"/>
              </a:rPr>
              <a:t>http</a:t>
            </a:r>
            <a:r>
              <a:rPr lang="en-US" dirty="0">
                <a:hlinkClick r:id="rId3"/>
              </a:rPr>
              <a:t>://</a:t>
            </a:r>
            <a:r>
              <a:rPr lang="en-US" dirty="0" smtClean="0">
                <a:hlinkClick r:id="rId3"/>
              </a:rPr>
              <a:t>histoireinform.com/Histoire/chronlg1.htm</a:t>
            </a:r>
            <a:endParaRPr lang="en-US" dirty="0" smtClean="0"/>
          </a:p>
          <a:p>
            <a:endParaRPr lang="en-US" b="1" dirty="0" smtClean="0"/>
          </a:p>
          <a:p>
            <a:endParaRPr lang="en-US" b="1" dirty="0"/>
          </a:p>
          <a:p>
            <a:endParaRPr lang="en-US" dirty="0" smtClean="0"/>
          </a:p>
          <a:p>
            <a:endParaRPr lang="en-US" dirty="0"/>
          </a:p>
        </p:txBody>
      </p:sp>
    </p:spTree>
    <p:extLst>
      <p:ext uri="{BB962C8B-B14F-4D97-AF65-F5344CB8AC3E}">
        <p14:creationId xmlns:p14="http://schemas.microsoft.com/office/powerpoint/2010/main" val="227476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idx="4294967295"/>
          </p:nvPr>
        </p:nvSpPr>
        <p:spPr>
          <a:xfrm>
            <a:off x="0" y="3238500"/>
            <a:ext cx="9051925" cy="1295400"/>
          </a:xfrm>
          <a:prstGeom prst="rect">
            <a:avLst/>
          </a:prstGeom>
          <a:noFill/>
          <a:ln>
            <a:noFill/>
          </a:ln>
        </p:spPr>
        <p:txBody>
          <a:bodyPr lIns="108500" tIns="108500" rIns="108500" bIns="108500" anchor="ctr" anchorCtr="0">
            <a:normAutofit fontScale="90000"/>
          </a:bodyPr>
          <a:lstStyle/>
          <a:p>
            <a:pPr lvl="0" algn="ctr" rtl="0">
              <a:spcBef>
                <a:spcPts val="0"/>
              </a:spcBef>
              <a:buNone/>
            </a:pPr>
            <a:r>
              <a:rPr lang="fr" sz="9600"/>
              <a:t>FIN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prstGeom prst="rect">
            <a:avLst/>
          </a:prstGeom>
        </p:spPr>
        <p:txBody>
          <a:bodyPr lIns="108500" tIns="108500" rIns="108500" bIns="108500" anchor="b" anchorCtr="0">
            <a:normAutofit/>
          </a:bodyPr>
          <a:lstStyle/>
          <a:p>
            <a:pPr>
              <a:spcBef>
                <a:spcPts val="0"/>
              </a:spcBef>
              <a:buNone/>
            </a:pPr>
            <a:r>
              <a:rPr lang="fr"/>
              <a:t>Ordinateur</a:t>
            </a:r>
          </a:p>
        </p:txBody>
      </p:sp>
      <p:sp>
        <p:nvSpPr>
          <p:cNvPr id="46" name="Shape 46"/>
          <p:cNvSpPr txBox="1">
            <a:spLocks noGrp="1"/>
          </p:cNvSpPr>
          <p:nvPr>
            <p:ph type="body" idx="1"/>
          </p:nvPr>
        </p:nvSpPr>
        <p:spPr>
          <a:xfrm>
            <a:off x="502921" y="1813559"/>
            <a:ext cx="8717280" cy="5630100"/>
          </a:xfrm>
          <a:prstGeom prst="rect">
            <a:avLst/>
          </a:prstGeom>
        </p:spPr>
        <p:txBody>
          <a:bodyPr lIns="108500" tIns="108500" rIns="108500" bIns="108500" anchor="ctr" anchorCtr="0">
            <a:normAutofit/>
          </a:bodyPr>
          <a:lstStyle/>
          <a:p>
            <a:pPr lvl="0" algn="just" rtl="0">
              <a:spcBef>
                <a:spcPts val="0"/>
              </a:spcBef>
              <a:buNone/>
            </a:pPr>
            <a:r>
              <a:rPr lang="fr" i="1" dirty="0"/>
              <a:t>“Un ordinateur est une </a:t>
            </a:r>
            <a:r>
              <a:rPr lang="fr" b="1" i="1" dirty="0"/>
              <a:t>machine électronique</a:t>
            </a:r>
            <a:r>
              <a:rPr lang="fr" i="1" dirty="0"/>
              <a:t> qui fonctionne par la lecture séquentielle d'un ensemble d'</a:t>
            </a:r>
            <a:r>
              <a:rPr lang="fr" b="1" i="1" dirty="0"/>
              <a:t>instructions</a:t>
            </a:r>
            <a:r>
              <a:rPr lang="fr" i="1" dirty="0"/>
              <a:t>, organisées en </a:t>
            </a:r>
            <a:r>
              <a:rPr lang="fr" b="1" i="1" dirty="0"/>
              <a:t>programmes</a:t>
            </a:r>
            <a:r>
              <a:rPr lang="fr" i="1" dirty="0"/>
              <a:t>, qui lui font exécuter des opérations sur des données.”</a:t>
            </a:r>
          </a:p>
          <a:p>
            <a:pPr algn="r">
              <a:spcBef>
                <a:spcPts val="0"/>
              </a:spcBef>
              <a:buNone/>
            </a:pPr>
            <a:r>
              <a:rPr lang="fr" u="sng" dirty="0">
                <a:solidFill>
                  <a:schemeClr val="hlink"/>
                </a:solidFill>
                <a:hlinkClick r:id="rId3"/>
              </a:rPr>
              <a:t>Wikipedia</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prstGeom prst="rect">
            <a:avLst/>
          </a:prstGeom>
        </p:spPr>
        <p:txBody>
          <a:bodyPr lIns="108500" tIns="108500" rIns="108500" bIns="108500" anchor="b" anchorCtr="0">
            <a:normAutofit/>
          </a:bodyPr>
          <a:lstStyle/>
          <a:p>
            <a:pPr>
              <a:spcBef>
                <a:spcPts val="0"/>
              </a:spcBef>
              <a:buNone/>
            </a:pPr>
            <a:r>
              <a:rPr lang="fr"/>
              <a:t>Exemple d’ordinateur</a:t>
            </a:r>
          </a:p>
        </p:txBody>
      </p:sp>
      <p:pic>
        <p:nvPicPr>
          <p:cNvPr id="52" name="Shape 52"/>
          <p:cNvPicPr preferRelativeResize="0"/>
          <p:nvPr/>
        </p:nvPicPr>
        <p:blipFill>
          <a:blip r:embed="rId3">
            <a:alphaModFix/>
          </a:blip>
          <a:stretch>
            <a:fillRect/>
          </a:stretch>
        </p:blipFill>
        <p:spPr>
          <a:xfrm>
            <a:off x="914350" y="2703992"/>
            <a:ext cx="8229650" cy="3849208"/>
          </a:xfrm>
          <a:prstGeom prst="rect">
            <a:avLst/>
          </a:prstGeom>
          <a:noFill/>
          <a:ln>
            <a:noFill/>
          </a:ln>
        </p:spPr>
      </p:pic>
      <p:sp>
        <p:nvSpPr>
          <p:cNvPr id="53" name="Shape 53"/>
          <p:cNvSpPr txBox="1"/>
          <p:nvPr/>
        </p:nvSpPr>
        <p:spPr>
          <a:xfrm>
            <a:off x="6191825" y="7151700"/>
            <a:ext cx="3657600" cy="457200"/>
          </a:xfrm>
          <a:prstGeom prst="rect">
            <a:avLst/>
          </a:prstGeom>
          <a:noFill/>
          <a:ln>
            <a:noFill/>
          </a:ln>
        </p:spPr>
        <p:txBody>
          <a:bodyPr lIns="91425" tIns="91425" rIns="91425" bIns="91425" anchor="t" anchorCtr="0">
            <a:normAutofit/>
          </a:bodyPr>
          <a:lstStyle/>
          <a:p>
            <a:pPr>
              <a:spcBef>
                <a:spcPts val="0"/>
              </a:spcBef>
              <a:buNone/>
            </a:pPr>
            <a:r>
              <a:rPr lang="fr"/>
              <a:t>image: </a:t>
            </a:r>
            <a:r>
              <a:rPr lang="fr" u="sng">
                <a:solidFill>
                  <a:schemeClr val="hlink"/>
                </a:solidFill>
                <a:hlinkClick r:id="rId4"/>
              </a:rPr>
              <a:t>cours-informatique-gratuit.fr</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prstGeom prst="rect">
            <a:avLst/>
          </a:prstGeom>
        </p:spPr>
        <p:txBody>
          <a:bodyPr lIns="108500" tIns="108500" rIns="108500" bIns="108500" anchor="b" anchorCtr="0">
            <a:normAutofit/>
          </a:bodyPr>
          <a:lstStyle/>
          <a:p>
            <a:pPr>
              <a:spcBef>
                <a:spcPts val="0"/>
              </a:spcBef>
              <a:buNone/>
            </a:pPr>
            <a:r>
              <a:rPr lang="fr" dirty="0"/>
              <a:t>Matériel et Logiciel</a:t>
            </a:r>
          </a:p>
        </p:txBody>
      </p:sp>
      <p:pic>
        <p:nvPicPr>
          <p:cNvPr id="59" name="Shape 59"/>
          <p:cNvPicPr preferRelativeResize="0"/>
          <p:nvPr/>
        </p:nvPicPr>
        <p:blipFill rotWithShape="1">
          <a:blip r:embed="rId3">
            <a:alphaModFix/>
          </a:blip>
          <a:srcRect l="2088" t="13917" r="1227" b="1480"/>
          <a:stretch/>
        </p:blipFill>
        <p:spPr>
          <a:xfrm>
            <a:off x="1828800" y="2843301"/>
            <a:ext cx="6868624" cy="4460799"/>
          </a:xfrm>
          <a:prstGeom prst="rect">
            <a:avLst/>
          </a:prstGeom>
          <a:noFill/>
          <a:ln>
            <a:noFill/>
          </a:ln>
        </p:spPr>
      </p:pic>
      <p:sp>
        <p:nvSpPr>
          <p:cNvPr id="60" name="Shape 60"/>
          <p:cNvSpPr txBox="1"/>
          <p:nvPr/>
        </p:nvSpPr>
        <p:spPr>
          <a:xfrm>
            <a:off x="1960768" y="2176125"/>
            <a:ext cx="3657600" cy="457200"/>
          </a:xfrm>
          <a:prstGeom prst="rect">
            <a:avLst/>
          </a:prstGeom>
          <a:noFill/>
          <a:ln>
            <a:noFill/>
          </a:ln>
        </p:spPr>
        <p:txBody>
          <a:bodyPr lIns="91425" tIns="91425" rIns="91425" bIns="91425" anchor="t" anchorCtr="0">
            <a:normAutofit fontScale="92500" lnSpcReduction="20000"/>
          </a:bodyPr>
          <a:lstStyle/>
          <a:p>
            <a:pPr algn="ctr">
              <a:spcBef>
                <a:spcPts val="0"/>
              </a:spcBef>
              <a:buNone/>
            </a:pPr>
            <a:r>
              <a:rPr lang="fr" sz="2400" b="1" dirty="0"/>
              <a:t>Logiciel</a:t>
            </a:r>
          </a:p>
        </p:txBody>
      </p:sp>
      <p:sp>
        <p:nvSpPr>
          <p:cNvPr id="61" name="Shape 61"/>
          <p:cNvSpPr txBox="1"/>
          <p:nvPr/>
        </p:nvSpPr>
        <p:spPr>
          <a:xfrm>
            <a:off x="5344280" y="2193250"/>
            <a:ext cx="3657600" cy="457200"/>
          </a:xfrm>
          <a:prstGeom prst="rect">
            <a:avLst/>
          </a:prstGeom>
          <a:noFill/>
          <a:ln>
            <a:noFill/>
          </a:ln>
        </p:spPr>
        <p:txBody>
          <a:bodyPr lIns="91425" tIns="91425" rIns="91425" bIns="91425" anchor="t" anchorCtr="0">
            <a:normAutofit fontScale="92500" lnSpcReduction="20000"/>
          </a:bodyPr>
          <a:lstStyle/>
          <a:p>
            <a:pPr lvl="0" algn="ctr" rtl="0">
              <a:spcBef>
                <a:spcPts val="0"/>
              </a:spcBef>
              <a:buNone/>
            </a:pPr>
            <a:r>
              <a:rPr lang="fr" sz="2400" b="1" dirty="0"/>
              <a:t>Matériel</a:t>
            </a:r>
          </a:p>
        </p:txBody>
      </p:sp>
      <p:sp>
        <p:nvSpPr>
          <p:cNvPr id="62" name="Shape 62"/>
          <p:cNvSpPr/>
          <p:nvPr/>
        </p:nvSpPr>
        <p:spPr>
          <a:xfrm>
            <a:off x="2475025" y="4316900"/>
            <a:ext cx="1683600" cy="618900"/>
          </a:xfrm>
          <a:prstGeom prst="rect">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rmAutofit/>
          </a:bodyPr>
          <a:lstStyle/>
          <a:p>
            <a:pPr>
              <a:spcBef>
                <a:spcPts val="0"/>
              </a:spcBef>
              <a:buNone/>
            </a:pPr>
            <a:endParaRPr/>
          </a:p>
        </p:txBody>
      </p:sp>
      <p:sp>
        <p:nvSpPr>
          <p:cNvPr id="63" name="Shape 63"/>
          <p:cNvSpPr txBox="1"/>
          <p:nvPr/>
        </p:nvSpPr>
        <p:spPr>
          <a:xfrm>
            <a:off x="5827825" y="7304100"/>
            <a:ext cx="4021499" cy="457200"/>
          </a:xfrm>
          <a:prstGeom prst="rect">
            <a:avLst/>
          </a:prstGeom>
          <a:noFill/>
          <a:ln>
            <a:noFill/>
          </a:ln>
        </p:spPr>
        <p:txBody>
          <a:bodyPr lIns="91425" tIns="91425" rIns="91425" bIns="91425" anchor="t" anchorCtr="0">
            <a:normAutofit/>
          </a:bodyPr>
          <a:lstStyle/>
          <a:p>
            <a:pPr lvl="0" rtl="0">
              <a:spcBef>
                <a:spcPts val="0"/>
              </a:spcBef>
              <a:buNone/>
            </a:pPr>
            <a:r>
              <a:rPr lang="fr"/>
              <a:t>image: </a:t>
            </a:r>
            <a:r>
              <a:rPr lang="fr" u="sng">
                <a:solidFill>
                  <a:schemeClr val="hlink"/>
                </a:solidFill>
                <a:hlinkClick r:id="rId4"/>
              </a:rPr>
              <a:t>wq2sofrwareyhardrware.blogspot.ca/</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09" y="3048000"/>
            <a:ext cx="1888059" cy="279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Catégories de </a:t>
            </a:r>
            <a:r>
              <a:rPr lang="en-US" sz="5400" dirty="0" smtClean="0"/>
              <a:t>logiciels</a:t>
            </a:r>
            <a:endParaRPr lang="en-US" dirty="0"/>
          </a:p>
        </p:txBody>
      </p:sp>
      <p:sp>
        <p:nvSpPr>
          <p:cNvPr id="3" name="Text Placeholder 2"/>
          <p:cNvSpPr>
            <a:spLocks noGrp="1"/>
          </p:cNvSpPr>
          <p:nvPr>
            <p:ph type="body" idx="1"/>
          </p:nvPr>
        </p:nvSpPr>
        <p:spPr/>
        <p:txBody>
          <a:bodyPr>
            <a:normAutofit/>
          </a:bodyPr>
          <a:lstStyle/>
          <a:p>
            <a:r>
              <a:rPr lang="en-US" sz="3200" b="1" dirty="0" smtClean="0"/>
              <a:t>Trois</a:t>
            </a:r>
            <a:r>
              <a:rPr lang="en-US" sz="3200" b="1" dirty="0"/>
              <a:t> catégories </a:t>
            </a:r>
            <a:r>
              <a:rPr lang="en-US" sz="3200" b="1" dirty="0" smtClean="0"/>
              <a:t>:</a:t>
            </a:r>
          </a:p>
          <a:p>
            <a:endParaRPr lang="en-US" sz="1600" dirty="0"/>
          </a:p>
          <a:p>
            <a:pPr marL="801371" lvl="1" indent="-342900">
              <a:buFont typeface="+mj-lt"/>
              <a:buAutoNum type="arabicPeriod"/>
            </a:pPr>
            <a:r>
              <a:rPr lang="en-US" sz="2800" dirty="0"/>
              <a:t>logiciel </a:t>
            </a:r>
            <a:r>
              <a:rPr lang="en-US" sz="2800" dirty="0" smtClean="0"/>
              <a:t>applicatif (i.e. Notepad) </a:t>
            </a:r>
          </a:p>
          <a:p>
            <a:pPr marL="801371" lvl="1" indent="-342900">
              <a:buFont typeface="+mj-lt"/>
              <a:buAutoNum type="arabicPeriod"/>
            </a:pPr>
            <a:r>
              <a:rPr lang="en-US" sz="2800" dirty="0" smtClean="0"/>
              <a:t>logiciel </a:t>
            </a:r>
            <a:r>
              <a:rPr lang="en-US" sz="2800" dirty="0"/>
              <a:t>système  </a:t>
            </a:r>
            <a:r>
              <a:rPr lang="en-US" sz="2800" dirty="0" smtClean="0"/>
              <a:t>(i.e. système d'exploitation)</a:t>
            </a:r>
            <a:r>
              <a:rPr lang="en-US" sz="2800" dirty="0"/>
              <a:t> </a:t>
            </a:r>
            <a:endParaRPr lang="en-US" sz="2800" dirty="0" smtClean="0"/>
          </a:p>
          <a:p>
            <a:pPr marL="801371" lvl="1" indent="-342900">
              <a:buFont typeface="+mj-lt"/>
              <a:buAutoNum type="arabicPeriod"/>
            </a:pPr>
            <a:r>
              <a:rPr lang="en-US" sz="2800" dirty="0" smtClean="0"/>
              <a:t>micrologiciel</a:t>
            </a:r>
            <a:r>
              <a:rPr lang="en-US" sz="2800" dirty="0"/>
              <a:t> (firmware en anglais) </a:t>
            </a:r>
            <a:endParaRPr lang="en-US" sz="2800" dirty="0" smtClean="0"/>
          </a:p>
          <a:p>
            <a:endParaRPr lang="en-US" sz="2800" dirty="0"/>
          </a:p>
          <a:p>
            <a:r>
              <a:rPr lang="en-US" sz="2800" dirty="0" smtClean="0"/>
              <a:t>Un logiciel embarqué, un logiciel libre, un logiciel propriétaire font référence à une manière de distribuer le logiciel. </a:t>
            </a:r>
            <a:endParaRPr lang="en-US" sz="2800" dirty="0"/>
          </a:p>
        </p:txBody>
      </p:sp>
    </p:spTree>
    <p:extLst>
      <p:ext uri="{BB962C8B-B14F-4D97-AF65-F5344CB8AC3E}">
        <p14:creationId xmlns:p14="http://schemas.microsoft.com/office/powerpoint/2010/main" val="436828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Licences logiciels</a:t>
            </a:r>
            <a:endParaRPr lang="en-US" dirty="0"/>
          </a:p>
        </p:txBody>
      </p:sp>
      <p:sp>
        <p:nvSpPr>
          <p:cNvPr id="3" name="Text Placeholder 2"/>
          <p:cNvSpPr>
            <a:spLocks noGrp="1"/>
          </p:cNvSpPr>
          <p:nvPr>
            <p:ph type="body" idx="1"/>
          </p:nvPr>
        </p:nvSpPr>
        <p:spPr>
          <a:xfrm>
            <a:off x="502921" y="1813559"/>
            <a:ext cx="8793480" cy="5630100"/>
          </a:xfrm>
        </p:spPr>
        <p:txBody>
          <a:bodyPr>
            <a:normAutofit fontScale="77500" lnSpcReduction="20000"/>
          </a:bodyPr>
          <a:lstStyle/>
          <a:p>
            <a:r>
              <a:rPr lang="en-US" b="1" dirty="0"/>
              <a:t>Licence </a:t>
            </a:r>
            <a:r>
              <a:rPr lang="en-US" b="1" dirty="0" smtClean="0"/>
              <a:t>fixe</a:t>
            </a:r>
          </a:p>
          <a:p>
            <a:pPr lvl="1"/>
            <a:r>
              <a:rPr lang="en-US" dirty="0" smtClean="0"/>
              <a:t>La </a:t>
            </a:r>
            <a:r>
              <a:rPr lang="en-US" dirty="0"/>
              <a:t>licence fixe est conçue pour être installée sur un ordinateur particulier. Elle peut utiliser une caractéristique spécifique à cet ordinateur (par exemple son adresse MAC) pour vérifier et contraindre la conformité de l'usage de la licence.</a:t>
            </a:r>
          </a:p>
          <a:p>
            <a:r>
              <a:rPr lang="en-US" b="1" dirty="0"/>
              <a:t>Licence </a:t>
            </a:r>
            <a:r>
              <a:rPr lang="en-US" b="1" dirty="0" smtClean="0"/>
              <a:t>nominative</a:t>
            </a:r>
            <a:endParaRPr lang="en-US" dirty="0"/>
          </a:p>
          <a:p>
            <a:pPr lvl="1"/>
            <a:r>
              <a:rPr lang="en-US" dirty="0" smtClean="0"/>
              <a:t>La </a:t>
            </a:r>
            <a:r>
              <a:rPr lang="en-US" dirty="0"/>
              <a:t>licence nominative est attribuée à un utilisateur particulier, qui peut l'installer sur tout ordinateur, mais est le seul utilisateur agréé à l'utiliser.</a:t>
            </a:r>
          </a:p>
          <a:p>
            <a:r>
              <a:rPr lang="en-US" b="1" dirty="0"/>
              <a:t>Licence </a:t>
            </a:r>
            <a:r>
              <a:rPr lang="en-US" b="1" dirty="0" smtClean="0"/>
              <a:t>flottante</a:t>
            </a:r>
            <a:endParaRPr lang="en-US" dirty="0"/>
          </a:p>
          <a:p>
            <a:pPr lvl="1"/>
            <a:r>
              <a:rPr lang="en-US" dirty="0" smtClean="0"/>
              <a:t>La </a:t>
            </a:r>
            <a:r>
              <a:rPr lang="en-US" dirty="0"/>
              <a:t>licence flottante fonctionne avec un ordinateur serveur de licence(s) : celui-ci décompte le nombre de licences utilisées à un instant T sur le réseau : tant qu'au moins une licence reste disponible, tout ordinateur du réseau réclamant une licence se la verra affecter temporairement, le temps d'utilisation du logiciel concerné.</a:t>
            </a:r>
          </a:p>
          <a:p>
            <a:r>
              <a:rPr lang="en-US" b="1" dirty="0" smtClean="0"/>
              <a:t>Shareware</a:t>
            </a:r>
            <a:endParaRPr lang="en-US" b="1" dirty="0"/>
          </a:p>
          <a:p>
            <a:pPr lvl="1"/>
            <a:r>
              <a:rPr lang="en-US" dirty="0"/>
              <a:t>La licence shareware -ou partagiciel- attribue un droit temporaire et/ou avec des fonctionnalités limitées d'utilisation. Après cette période d'essai, l'utilisateur devra rétribuer l'auteur pour continuer à utiliser le logiciel ou avoir accès à la version complète.</a:t>
            </a:r>
          </a:p>
          <a:p>
            <a:r>
              <a:rPr lang="en-US" b="1" dirty="0"/>
              <a:t>Licences </a:t>
            </a:r>
            <a:r>
              <a:rPr lang="en-US" b="1" dirty="0" smtClean="0"/>
              <a:t>libres</a:t>
            </a:r>
            <a:endParaRPr lang="en-US" dirty="0"/>
          </a:p>
          <a:p>
            <a:pPr lvl="1"/>
            <a:r>
              <a:rPr lang="en-US" dirty="0" smtClean="0"/>
              <a:t>Les </a:t>
            </a:r>
            <a:r>
              <a:rPr lang="en-US" dirty="0"/>
              <a:t>licences de </a:t>
            </a:r>
            <a:r>
              <a:rPr lang="en-US" dirty="0">
                <a:hlinkClick r:id="rId2" tooltip="Logiciel libre"/>
              </a:rPr>
              <a:t>logiciel libre</a:t>
            </a:r>
            <a:r>
              <a:rPr lang="en-US" dirty="0"/>
              <a:t>, sont une forme particulière de </a:t>
            </a:r>
            <a:r>
              <a:rPr lang="en-US" dirty="0" smtClean="0"/>
              <a:t>licence.</a:t>
            </a:r>
            <a:endParaRPr lang="en-US" dirty="0"/>
          </a:p>
          <a:p>
            <a:endParaRPr lang="en-US" dirty="0" smtClean="0"/>
          </a:p>
          <a:p>
            <a:pPr marL="127353" indent="0">
              <a:buNone/>
            </a:pPr>
            <a:endParaRPr lang="en-US" dirty="0" smtClean="0"/>
          </a:p>
          <a:p>
            <a:endParaRPr lang="en-US" dirty="0" smtClean="0"/>
          </a:p>
          <a:p>
            <a:pPr marL="127353" indent="0" algn="r">
              <a:buNone/>
            </a:pPr>
            <a:r>
              <a:rPr lang="en-US" sz="2100" dirty="0" smtClean="0"/>
              <a:t>http</a:t>
            </a:r>
            <a:r>
              <a:rPr lang="en-US" sz="2100" dirty="0"/>
              <a:t>://</a:t>
            </a:r>
            <a:r>
              <a:rPr lang="en-US" sz="2100" dirty="0" smtClean="0"/>
              <a:t>fr.wikipedia.org/wiki/Licence_de_logiciel</a:t>
            </a:r>
            <a:endParaRPr lang="en-US" sz="2100" dirty="0"/>
          </a:p>
        </p:txBody>
      </p:sp>
    </p:spTree>
    <p:extLst>
      <p:ext uri="{BB962C8B-B14F-4D97-AF65-F5344CB8AC3E}">
        <p14:creationId xmlns:p14="http://schemas.microsoft.com/office/powerpoint/2010/main" val="1598374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prstGeom prst="rect">
            <a:avLst/>
          </a:prstGeom>
        </p:spPr>
        <p:txBody>
          <a:bodyPr lIns="108500" tIns="108500" rIns="108500" bIns="108500" anchor="b" anchorCtr="0">
            <a:normAutofit/>
          </a:bodyPr>
          <a:lstStyle/>
          <a:p>
            <a:pPr>
              <a:spcBef>
                <a:spcPts val="0"/>
              </a:spcBef>
              <a:buNone/>
            </a:pPr>
            <a:r>
              <a:rPr lang="fr"/>
              <a:t>Composants d’un ordinateur</a:t>
            </a:r>
          </a:p>
        </p:txBody>
      </p:sp>
      <p:pic>
        <p:nvPicPr>
          <p:cNvPr id="69" name="Shape 69"/>
          <p:cNvPicPr preferRelativeResize="0"/>
          <p:nvPr/>
        </p:nvPicPr>
        <p:blipFill>
          <a:blip r:embed="rId3">
            <a:alphaModFix/>
          </a:blip>
          <a:stretch>
            <a:fillRect/>
          </a:stretch>
        </p:blipFill>
        <p:spPr>
          <a:xfrm>
            <a:off x="76200" y="1524000"/>
            <a:ext cx="9086850" cy="5334000"/>
          </a:xfrm>
          <a:prstGeom prst="rect">
            <a:avLst/>
          </a:prstGeom>
          <a:noFill/>
          <a:ln>
            <a:noFill/>
          </a:ln>
        </p:spPr>
      </p:pic>
      <p:sp>
        <p:nvSpPr>
          <p:cNvPr id="70" name="Shape 70"/>
          <p:cNvSpPr txBox="1"/>
          <p:nvPr/>
        </p:nvSpPr>
        <p:spPr>
          <a:xfrm>
            <a:off x="4129850" y="7238025"/>
            <a:ext cx="4734299" cy="457200"/>
          </a:xfrm>
          <a:prstGeom prst="rect">
            <a:avLst/>
          </a:prstGeom>
          <a:noFill/>
          <a:ln>
            <a:noFill/>
          </a:ln>
        </p:spPr>
        <p:txBody>
          <a:bodyPr lIns="91425" tIns="91425" rIns="91425" bIns="91425" anchor="t" anchorCtr="0">
            <a:normAutofit/>
          </a:bodyPr>
          <a:lstStyle/>
          <a:p>
            <a:pPr algn="r">
              <a:spcBef>
                <a:spcPts val="0"/>
              </a:spcBef>
              <a:buNone/>
            </a:pPr>
            <a:r>
              <a:rPr lang="fr"/>
              <a:t>image: </a:t>
            </a:r>
            <a:r>
              <a:rPr lang="fr" u="sng">
                <a:solidFill>
                  <a:schemeClr val="hlink"/>
                </a:solidFill>
                <a:hlinkClick r:id="rId4"/>
              </a:rPr>
              <a:t>koneticksmusic.com</a:t>
            </a:r>
          </a:p>
        </p:txBody>
      </p:sp>
      <p:sp>
        <p:nvSpPr>
          <p:cNvPr id="71" name="Shape 71"/>
          <p:cNvSpPr/>
          <p:nvPr/>
        </p:nvSpPr>
        <p:spPr>
          <a:xfrm rot="749865">
            <a:off x="824241" y="6535070"/>
            <a:ext cx="3482417" cy="851755"/>
          </a:xfrm>
          <a:prstGeom prst="rect">
            <a:avLst/>
          </a:prstGeom>
          <a:solidFill>
            <a:srgbClr val="FFFFFF"/>
          </a:solidFill>
          <a:ln w="19050" cap="flat">
            <a:solidFill>
              <a:srgbClr val="FFFFFF"/>
            </a:solidFill>
            <a:prstDash val="solid"/>
            <a:round/>
            <a:headEnd type="none" w="med" len="med"/>
            <a:tailEnd type="none" w="med" len="med"/>
          </a:ln>
        </p:spPr>
        <p:txBody>
          <a:bodyPr lIns="91425" tIns="91425" rIns="91425" bIns="91425" anchor="ctr" anchorCtr="0">
            <a:normAutofit/>
          </a:bodyPr>
          <a:lstStyle/>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prstGeom prst="rect">
            <a:avLst/>
          </a:prstGeom>
        </p:spPr>
        <p:txBody>
          <a:bodyPr lIns="108500" tIns="108500" rIns="108500" bIns="108500" anchor="b" anchorCtr="0">
            <a:normAutofit/>
          </a:bodyPr>
          <a:lstStyle/>
          <a:p>
            <a:pPr>
              <a:spcBef>
                <a:spcPts val="0"/>
              </a:spcBef>
              <a:buNone/>
            </a:pPr>
            <a:r>
              <a:rPr lang="fr"/>
              <a:t>Carte mère</a:t>
            </a:r>
          </a:p>
        </p:txBody>
      </p:sp>
      <p:pic>
        <p:nvPicPr>
          <p:cNvPr id="77" name="Shape 77"/>
          <p:cNvPicPr preferRelativeResize="0"/>
          <p:nvPr/>
        </p:nvPicPr>
        <p:blipFill>
          <a:blip r:embed="rId3">
            <a:alphaModFix/>
          </a:blip>
          <a:stretch>
            <a:fillRect/>
          </a:stretch>
        </p:blipFill>
        <p:spPr>
          <a:xfrm>
            <a:off x="838148" y="2208158"/>
            <a:ext cx="8382052" cy="4573642"/>
          </a:xfrm>
          <a:prstGeom prst="rect">
            <a:avLst/>
          </a:prstGeom>
          <a:noFill/>
          <a:ln>
            <a:noFill/>
          </a:ln>
        </p:spPr>
      </p:pic>
      <p:sp>
        <p:nvSpPr>
          <p:cNvPr id="78" name="Shape 78"/>
          <p:cNvSpPr txBox="1"/>
          <p:nvPr/>
        </p:nvSpPr>
        <p:spPr>
          <a:xfrm>
            <a:off x="4129850" y="7238025"/>
            <a:ext cx="4734299" cy="457200"/>
          </a:xfrm>
          <a:prstGeom prst="rect">
            <a:avLst/>
          </a:prstGeom>
          <a:noFill/>
          <a:ln>
            <a:noFill/>
          </a:ln>
        </p:spPr>
        <p:txBody>
          <a:bodyPr lIns="91425" tIns="91425" rIns="91425" bIns="91425" anchor="t" anchorCtr="0">
            <a:normAutofit/>
          </a:bodyPr>
          <a:lstStyle/>
          <a:p>
            <a:pPr lvl="0" algn="r" rtl="0">
              <a:spcBef>
                <a:spcPts val="0"/>
              </a:spcBef>
              <a:buNone/>
            </a:pPr>
            <a:r>
              <a:rPr lang="fr"/>
              <a:t>image:</a:t>
            </a:r>
            <a:r>
              <a:rPr lang="fr" u="sng">
                <a:solidFill>
                  <a:schemeClr val="hlink"/>
                </a:solidFill>
                <a:hlinkClick r:id="rId4"/>
              </a:rPr>
              <a:t>www.choixpc.com</a:t>
            </a:r>
          </a:p>
          <a:p>
            <a:pPr lvl="0" algn="r" rtl="0">
              <a:spcBef>
                <a:spcPts val="0"/>
              </a:spcBef>
              <a:buNone/>
            </a:pPr>
            <a:endParaRPr/>
          </a:p>
        </p:txBody>
      </p:sp>
    </p:spTree>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193</TotalTime>
  <Words>791</Words>
  <Application>Microsoft Office PowerPoint</Application>
  <PresentationFormat>Custom</PresentationFormat>
  <Paragraphs>196</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Adjacency</vt:lpstr>
      <vt:lpstr>Introduction à l’informatique</vt:lpstr>
      <vt:lpstr>Informatique</vt:lpstr>
      <vt:lpstr>Ordinateur</vt:lpstr>
      <vt:lpstr>Exemple d’ordinateur</vt:lpstr>
      <vt:lpstr>Matériel et Logiciel</vt:lpstr>
      <vt:lpstr>Catégories de logiciels</vt:lpstr>
      <vt:lpstr>Licences logiciels</vt:lpstr>
      <vt:lpstr>Composants d’un ordinateur</vt:lpstr>
      <vt:lpstr>Carte mère</vt:lpstr>
      <vt:lpstr>Processeur</vt:lpstr>
      <vt:lpstr>Processeur</vt:lpstr>
      <vt:lpstr>Mémoire</vt:lpstr>
      <vt:lpstr>Mémoire volatile</vt:lpstr>
      <vt:lpstr>Mémoire persistante</vt:lpstr>
      <vt:lpstr>Mémoire cache</vt:lpstr>
      <vt:lpstr>Périphérique E/S (1/3)</vt:lpstr>
      <vt:lpstr>Périphérique E/S (2/3)</vt:lpstr>
      <vt:lpstr>Périphérique E/S (2/3)</vt:lpstr>
      <vt:lpstr>Périphérique E/S (3/3)</vt:lpstr>
      <vt:lpstr>Langage de l’ordinateur (problème)</vt:lpstr>
      <vt:lpstr>Langage de l’ordinateur (solution)</vt:lpstr>
      <vt:lpstr>Représentation des caractéres</vt:lpstr>
      <vt:lpstr>Unités de mémoire</vt:lpstr>
      <vt:lpstr>Tailles courantes</vt:lpstr>
      <vt:lpstr>Exercice</vt:lpstr>
      <vt:lpstr>Exercice (solution)</vt:lpstr>
      <vt:lpstr>Question</vt:lpstr>
      <vt:lpstr>Histoire de l’informatique</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à l’informatique</dc:title>
  <dc:creator>Landry</dc:creator>
  <cp:lastModifiedBy>Landry</cp:lastModifiedBy>
  <cp:revision>45</cp:revision>
  <dcterms:modified xsi:type="dcterms:W3CDTF">2014-09-02T13:19:52Z</dcterms:modified>
</cp:coreProperties>
</file>